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7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&#65279;<?xml version="1.0" encoding="utf-8" standalone="yes"?>
<Relationships xmlns="http://schemas.openxmlformats.org/package/2006/relationships">
  <Relationship Id="rId3" Type="http://schemas.openxmlformats.org/officeDocument/2006/relationships/extended-properties" Target="docProps/app.xml" />
  <Relationship Id="rId2" Type="http://schemas.openxmlformats.org/package/2006/relationships/metadata/core-properties" Target="docProps/core.xml" />
  <Relationship Id="rId1" Type="http://schemas.openxmlformats.org/officeDocument/2006/relationships/officeDocument" Target="ppt/presentation.xml" />
  <Relationship Id="rId4" Type="http://schemas.openxmlformats.org/officeDocument/2006/relationships/custom-properties" Target="docProps/custom.xml" 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5">
  <p:sldMasterIdLst>
    <p:sldMasterId id="2147483660" r:id="rId1"/>
    <p:sldMasterId id="2147483683" r:id="rId2"/>
    <p:sldMasterId id="2147483699" r:id="rId3"/>
    <p:sldMasterId id="2147483759" r:id="rId4"/>
    <p:sldMasterId id="2147483774" r:id="rId5"/>
    <p:sldMasterId id="2147483804" r:id="rId6"/>
    <p:sldMasterId id="2147483825" r:id="rId7"/>
    <p:sldMasterId id="2147483852" r:id="rId8"/>
  </p:sldMasterIdLst>
  <p:notesMasterIdLst>
    <p:notesMasterId r:id="rId15"/>
  </p:notesMasterIdLst>
  <p:handoutMasterIdLst>
    <p:handoutMasterId r:id="rId16"/>
  </p:handoutMasterIdLst>
  <p:sldIdLst>
    <p:sldId id="584" r:id="rId9"/>
    <p:sldId id="1137" r:id="rId10"/>
    <p:sldId id="1138" r:id="rId11"/>
    <p:sldId id="1139" r:id="rId12"/>
    <p:sldId id="1141" r:id="rId13"/>
    <p:sldId id="1142" r:id="rId14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g Cher Pong" initials="NGCP" lastIdx="2" clrIdx="0"/>
  <p:cmAuthor id="1" name="Mayank Soni" initials="MS" lastIdx="2" clrIdx="1"/>
  <p:cmAuthor id="2" name="John Lim" initials="JL" lastIdx="4" clrIdx="2"/>
  <p:cmAuthor id="3" name="May Gee LEE (MOE)" initials="MGL" lastIdx="11" clrIdx="3"/>
  <p:cmAuthor id="4" name="John H LIM (MOE)" initials="JL" lastIdx="12" clrIdx="4"/>
  <p:cmAuthor id="5" name="Gangwei ZHUO (MOE)" initials="ZGW" lastIdx="0" clrIdx="5"/>
  <p:cmAuthor id="6" name="Hsiao Wei CHEN (MOE)" initials="HW" lastIdx="10" clrIdx="6">
    <p:extLst>
      <p:ext uri="{19B8F6BF-5375-455C-9EA6-DF929625EA0E}">
        <p15:presenceInfo xmlns:p15="http://schemas.microsoft.com/office/powerpoint/2012/main" userId="Hsiao Wei CHEN (MOE)" providerId="None"/>
      </p:ext>
    </p:extLst>
  </p:cmAuthor>
  <p:cmAuthor id="7" name="Adeline HONG (MOE)" initials="AH(" lastIdx="12" clrIdx="7">
    <p:extLst>
      <p:ext uri="{19B8F6BF-5375-455C-9EA6-DF929625EA0E}">
        <p15:presenceInfo xmlns:p15="http://schemas.microsoft.com/office/powerpoint/2012/main" userId="Adeline HONG (MOE)" providerId="None"/>
      </p:ext>
    </p:extLst>
  </p:cmAuthor>
  <p:cmAuthor id="8" name="Vincent WU (MOE)" initials="VW(" lastIdx="26" clrIdx="8">
    <p:extLst>
      <p:ext uri="{19B8F6BF-5375-455C-9EA6-DF929625EA0E}">
        <p15:presenceInfo xmlns:p15="http://schemas.microsoft.com/office/powerpoint/2012/main" userId="Vincent WU (MOE)" providerId="None"/>
      </p:ext>
    </p:extLst>
  </p:cmAuthor>
  <p:cmAuthor id="9" name="Zhiwei PAN (MOE)" initials="ZP(" lastIdx="29" clrIdx="9">
    <p:extLst>
      <p:ext uri="{19B8F6BF-5375-455C-9EA6-DF929625EA0E}">
        <p15:presenceInfo xmlns:p15="http://schemas.microsoft.com/office/powerpoint/2012/main" userId="Zhiwei PAN (MOE)" providerId="None"/>
      </p:ext>
    </p:extLst>
  </p:cmAuthor>
  <p:cmAuthor id="10" name="Mei Wei ANG (MOE)" initials="MWA" lastIdx="3" clrIdx="10">
    <p:extLst>
      <p:ext uri="{19B8F6BF-5375-455C-9EA6-DF929625EA0E}">
        <p15:presenceInfo xmlns:p15="http://schemas.microsoft.com/office/powerpoint/2012/main" userId="Mei Wei ANG (MOE)" providerId="None"/>
      </p:ext>
    </p:extLst>
  </p:cmAuthor>
  <p:cmAuthor id="11" name="Tze Chin ONG (MOE)" initials="TCO(" lastIdx="18" clrIdx="11">
    <p:extLst>
      <p:ext uri="{19B8F6BF-5375-455C-9EA6-DF929625EA0E}">
        <p15:presenceInfo xmlns:p15="http://schemas.microsoft.com/office/powerpoint/2012/main" userId="Tze Chin ONG (MOE)" providerId="None"/>
      </p:ext>
    </p:extLst>
  </p:cmAuthor>
  <p:cmAuthor id="12" name="Weijie NG (MOE)" initials="WN(" lastIdx="19" clrIdx="12">
    <p:extLst>
      <p:ext uri="{19B8F6BF-5375-455C-9EA6-DF929625EA0E}">
        <p15:presenceInfo xmlns:p15="http://schemas.microsoft.com/office/powerpoint/2012/main" userId="S-1-5-21-1216582894-834684500-1334827815-793776" providerId="AD"/>
      </p:ext>
    </p:extLst>
  </p:cmAuthor>
  <p:cmAuthor id="13" name="Zhiwei PAN (MOE)" initials="ZP( [2]" lastIdx="4" clrIdx="13">
    <p:extLst>
      <p:ext uri="{19B8F6BF-5375-455C-9EA6-DF929625EA0E}">
        <p15:presenceInfo xmlns:p15="http://schemas.microsoft.com/office/powerpoint/2012/main" userId="S-1-5-21-1216582894-834684500-1334827815-939557" providerId="AD"/>
      </p:ext>
    </p:extLst>
  </p:cmAuthor>
  <p:cmAuthor id="14" name="Han Liang YEO (MOE)" initials="HLY(" lastIdx="4" clrIdx="14">
    <p:extLst>
      <p:ext uri="{19B8F6BF-5375-455C-9EA6-DF929625EA0E}">
        <p15:presenceInfo xmlns:p15="http://schemas.microsoft.com/office/powerpoint/2012/main" userId="S-1-5-21-1216582894-834684500-1334827815-1199902" providerId="AD"/>
      </p:ext>
    </p:extLst>
  </p:cmAuthor>
  <p:cmAuthor id="15" name="Steven LIN (MOE)" initials="SL(" lastIdx="1" clrIdx="15">
    <p:extLst>
      <p:ext uri="{19B8F6BF-5375-455C-9EA6-DF929625EA0E}">
        <p15:presenceInfo xmlns:p15="http://schemas.microsoft.com/office/powerpoint/2012/main" userId="S-1-5-21-1216582894-834684500-1334827815-1067367" providerId="AD"/>
      </p:ext>
    </p:extLst>
  </p:cmAuthor>
  <p:cmAuthor id="16" name="Shirley YAP (MOE)" initials="SY(" lastIdx="1" clrIdx="16">
    <p:extLst>
      <p:ext uri="{19B8F6BF-5375-455C-9EA6-DF929625EA0E}">
        <p15:presenceInfo xmlns:p15="http://schemas.microsoft.com/office/powerpoint/2012/main" userId="S-1-5-21-1216582894-834684500-1334827815-204228" providerId="AD"/>
      </p:ext>
    </p:extLst>
  </p:cmAuthor>
  <p:cmAuthor id="17" name="Joan MOH (MOE)" initials="JM(" lastIdx="17" clrIdx="17">
    <p:extLst>
      <p:ext uri="{19B8F6BF-5375-455C-9EA6-DF929625EA0E}">
        <p15:presenceInfo xmlns:p15="http://schemas.microsoft.com/office/powerpoint/2012/main" userId="S-1-5-21-1216582894-834684500-1334827815-1032870" providerId="AD"/>
      </p:ext>
    </p:extLst>
  </p:cmAuthor>
  <p:cmAuthor id="18" name="Godwin TANG (MOE)" initials="GT(" lastIdx="15" clrIdx="18">
    <p:extLst>
      <p:ext uri="{19B8F6BF-5375-455C-9EA6-DF929625EA0E}">
        <p15:presenceInfo xmlns:p15="http://schemas.microsoft.com/office/powerpoint/2012/main" userId="S-1-5-21-1216582894-834684500-1334827815-1122981" providerId="AD"/>
      </p:ext>
    </p:extLst>
  </p:cmAuthor>
  <p:cmAuthor id="19" name="Stanley SEAH (MOE)" initials="SS(" lastIdx="2" clrIdx="19">
    <p:extLst>
      <p:ext uri="{19B8F6BF-5375-455C-9EA6-DF929625EA0E}">
        <p15:presenceInfo xmlns:p15="http://schemas.microsoft.com/office/powerpoint/2012/main" userId="S::Stanley_SEAH@moe.gov.sg::f6a1bcbc-7515-4200-8c74-1a1a8ac6bf83" providerId="AD"/>
      </p:ext>
    </p:extLst>
  </p:cmAuthor>
  <p:cmAuthor id="20" name="Joshua CHOW (MOE)" initials="JC(" lastIdx="20" clrIdx="20">
    <p:extLst>
      <p:ext uri="{19B8F6BF-5375-455C-9EA6-DF929625EA0E}">
        <p15:presenceInfo xmlns:p15="http://schemas.microsoft.com/office/powerpoint/2012/main" userId="S-1-5-21-1216582894-834684500-1334827815-968154" providerId="AD"/>
      </p:ext>
    </p:extLst>
  </p:cmAuthor>
  <p:cmAuthor id="21" name="Wei Lin LAI (MOE)" initials="WLL(" lastIdx="5" clrIdx="21">
    <p:extLst>
      <p:ext uri="{19B8F6BF-5375-455C-9EA6-DF929625EA0E}">
        <p15:presenceInfo xmlns:p15="http://schemas.microsoft.com/office/powerpoint/2012/main" userId="S-1-5-21-1216582894-834684500-1334827815-869936" providerId="AD"/>
      </p:ext>
    </p:extLst>
  </p:cmAuthor>
  <p:cmAuthor id="22" name="Jonathan CHEW (MOE)" initials="JC(" lastIdx="18" clrIdx="22">
    <p:extLst>
      <p:ext uri="{19B8F6BF-5375-455C-9EA6-DF929625EA0E}">
        <p15:presenceInfo xmlns:p15="http://schemas.microsoft.com/office/powerpoint/2012/main" userId="Jonathan CHEW (MOE)" providerId="None"/>
      </p:ext>
    </p:extLst>
  </p:cmAuthor>
  <p:cmAuthor id="23" name="Kien Boon TEO (MOE)" initials="KBT(" lastIdx="6" clrIdx="23">
    <p:extLst>
      <p:ext uri="{19B8F6BF-5375-455C-9EA6-DF929625EA0E}">
        <p15:presenceInfo xmlns:p15="http://schemas.microsoft.com/office/powerpoint/2012/main" userId="S-1-5-21-1216582894-834684500-1334827815-1105760" providerId="AD"/>
      </p:ext>
    </p:extLst>
  </p:cmAuthor>
  <p:cmAuthor id="24" name="Jonathan CHEW (MOE)" initials="JC( [2]" lastIdx="1" clrIdx="24">
    <p:extLst>
      <p:ext uri="{19B8F6BF-5375-455C-9EA6-DF929625EA0E}">
        <p15:presenceInfo xmlns:p15="http://schemas.microsoft.com/office/powerpoint/2012/main" userId="S-1-5-21-1216582894-834684500-1334827815-12898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FFCC"/>
    <a:srgbClr val="FFFFCC"/>
    <a:srgbClr val="E7FFE7"/>
    <a:srgbClr val="F1EBF0"/>
    <a:srgbClr val="FFCCFF"/>
    <a:srgbClr val="FFCC00"/>
    <a:srgbClr val="99FFCC"/>
    <a:srgbClr val="FFFF66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5" autoAdjust="0"/>
    <p:restoredTop sz="82339" autoAdjust="0"/>
  </p:normalViewPr>
  <p:slideViewPr>
    <p:cSldViewPr>
      <p:cViewPr varScale="1">
        <p:scale>
          <a:sx n="114" d="100"/>
          <a:sy n="114" d="100"/>
        </p:scale>
        <p:origin x="84" y="174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&#65279;<?xml version="1.0" encoding="utf-8" standalone="yes"?>
<Relationships xmlns="http://schemas.openxmlformats.org/package/2006/relationships">
  <Relationship Id="rId8" Type="http://schemas.openxmlformats.org/officeDocument/2006/relationships/slideMaster" Target="slideMasters/slideMaster8.xml" />
  <Relationship Id="rId13" Type="http://schemas.openxmlformats.org/officeDocument/2006/relationships/slide" Target="slides/slide5.xml" />
  <Relationship Id="rId18" Type="http://schemas.openxmlformats.org/officeDocument/2006/relationships/presProps" Target="presProps.xml" />
  <Relationship Id="rId3" Type="http://schemas.openxmlformats.org/officeDocument/2006/relationships/slideMaster" Target="slideMasters/slideMaster3.xml" />
  <Relationship Id="rId21" Type="http://schemas.openxmlformats.org/officeDocument/2006/relationships/tableStyles" Target="tableStyles.xml" />
  <Relationship Id="rId7" Type="http://schemas.openxmlformats.org/officeDocument/2006/relationships/slideMaster" Target="slideMasters/slideMaster7.xml" />
  <Relationship Id="rId12" Type="http://schemas.openxmlformats.org/officeDocument/2006/relationships/slide" Target="slides/slide4.xml" />
  <Relationship Id="rId17" Type="http://schemas.openxmlformats.org/officeDocument/2006/relationships/commentAuthors" Target="commentAuthors.xml" />
  <Relationship Id="rId2" Type="http://schemas.openxmlformats.org/officeDocument/2006/relationships/slideMaster" Target="slideMasters/slideMaster2.xml" />
  <Relationship Id="rId16" Type="http://schemas.openxmlformats.org/officeDocument/2006/relationships/handoutMaster" Target="handoutMasters/handoutMaster1.xml" />
  <Relationship Id="rId20" Type="http://schemas.openxmlformats.org/officeDocument/2006/relationships/theme" Target="theme/theme1.xml" />
  <Relationship Id="rId1" Type="http://schemas.openxmlformats.org/officeDocument/2006/relationships/slideMaster" Target="slideMasters/slideMaster1.xml" />
  <Relationship Id="rId6" Type="http://schemas.openxmlformats.org/officeDocument/2006/relationships/slideMaster" Target="slideMasters/slideMaster6.xml" />
  <Relationship Id="rId11" Type="http://schemas.openxmlformats.org/officeDocument/2006/relationships/slide" Target="slides/slide3.xml" />
  <Relationship Id="rId5" Type="http://schemas.openxmlformats.org/officeDocument/2006/relationships/slideMaster" Target="slideMasters/slideMaster5.xml" />
  <Relationship Id="rId15" Type="http://schemas.openxmlformats.org/officeDocument/2006/relationships/notesMaster" Target="notesMasters/notesMaster1.xml" />
  <Relationship Id="rId10" Type="http://schemas.openxmlformats.org/officeDocument/2006/relationships/slide" Target="slides/slide2.xml" />
  <Relationship Id="rId19" Type="http://schemas.openxmlformats.org/officeDocument/2006/relationships/viewProps" Target="viewProps.xml" />
  <Relationship Id="rId4" Type="http://schemas.openxmlformats.org/officeDocument/2006/relationships/slideMaster" Target="slideMasters/slideMaster4.xml" />
  <Relationship Id="rId9" Type="http://schemas.openxmlformats.org/officeDocument/2006/relationships/slide" Target="slides/slide1.xml" />
  <Relationship Id="rId14" Type="http://schemas.openxmlformats.org/officeDocument/2006/relationships/slide" Target="slides/slide6.xml" />
</Relationships>
</file>

<file path=ppt/handoutMasters/_rels/handoutMaster1.xml.rels>&#65279;<?xml version="1.0" encoding="utf-8" standalone="yes"?>
<Relationships xmlns="http://schemas.openxmlformats.org/package/2006/relationships">
  <Relationship Id="rId1" Type="http://schemas.openxmlformats.org/officeDocument/2006/relationships/theme" Target="../theme/theme10.xml" />
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890405" cy="496252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129" y="0"/>
            <a:ext cx="2890405" cy="496252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r">
              <a:defRPr sz="1200"/>
            </a:lvl1pPr>
          </a:lstStyle>
          <a:p>
            <a:fld id="{14C35097-212B-4621-84E3-B4FD71E74B88}" type="datetimeFigureOut">
              <a:rPr lang="en-SG" smtClean="0"/>
              <a:t>16/12/2022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28802"/>
            <a:ext cx="2890405" cy="496252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129" y="9428802"/>
            <a:ext cx="2890405" cy="496252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r">
              <a:defRPr sz="1200"/>
            </a:lvl1pPr>
          </a:lstStyle>
          <a:p>
            <a:fld id="{69F4DBB7-0BA1-4252-A90F-AAE63C275A64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237753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
<Relationships xmlns="http://schemas.openxmlformats.org/package/2006/relationships">
  <Relationship Id="rId1" Type="http://schemas.openxmlformats.org/officeDocument/2006/relationships/theme" Target="../theme/theme9.xml" 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889938" cy="496332"/>
          </a:xfrm>
          <a:prstGeom prst="rect">
            <a:avLst/>
          </a:prstGeom>
        </p:spPr>
        <p:txBody>
          <a:bodyPr vert="horz" lIns="91723" tIns="45862" rIns="91723" bIns="45862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9" y="2"/>
            <a:ext cx="2889938" cy="496332"/>
          </a:xfrm>
          <a:prstGeom prst="rect">
            <a:avLst/>
          </a:prstGeom>
        </p:spPr>
        <p:txBody>
          <a:bodyPr vert="horz" lIns="91723" tIns="45862" rIns="91723" bIns="45862" rtlCol="0"/>
          <a:lstStyle>
            <a:lvl1pPr algn="r">
              <a:defRPr sz="1200"/>
            </a:lvl1pPr>
          </a:lstStyle>
          <a:p>
            <a:fld id="{1286F5B4-0119-434D-A6D4-0BECE41EBE4F}" type="datetimeFigureOut">
              <a:rPr lang="en-GB" smtClean="0"/>
              <a:pPr/>
              <a:t>16/12/2022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23" tIns="45862" rIns="91723" bIns="45862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10" y="4715156"/>
            <a:ext cx="5335270" cy="4466988"/>
          </a:xfrm>
          <a:prstGeom prst="rect">
            <a:avLst/>
          </a:prstGeom>
        </p:spPr>
        <p:txBody>
          <a:bodyPr vert="horz" lIns="91723" tIns="45862" rIns="91723" bIns="458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889938" cy="496332"/>
          </a:xfrm>
          <a:prstGeom prst="rect">
            <a:avLst/>
          </a:prstGeom>
        </p:spPr>
        <p:txBody>
          <a:bodyPr vert="horz" lIns="91723" tIns="45862" rIns="91723" bIns="45862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9" y="9428585"/>
            <a:ext cx="2889938" cy="496332"/>
          </a:xfrm>
          <a:prstGeom prst="rect">
            <a:avLst/>
          </a:prstGeom>
        </p:spPr>
        <p:txBody>
          <a:bodyPr vert="horz" lIns="91723" tIns="45862" rIns="91723" bIns="45862" rtlCol="0" anchor="b"/>
          <a:lstStyle>
            <a:lvl1pPr algn="r">
              <a:defRPr sz="1200"/>
            </a:lvl1pPr>
          </a:lstStyle>
          <a:p>
            <a:fld id="{6B80E3D1-9A11-449D-B9BB-6A1DDF34D2E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645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
<Relationships xmlns="http://schemas.openxmlformats.org/package/2006/relationships">
  <Relationship Id="rId2" Type="http://schemas.openxmlformats.org/officeDocument/2006/relationships/slide" Target="../slides/slide1.xml" />
  <Relationship Id="rId1" Type="http://schemas.openxmlformats.org/officeDocument/2006/relationships/notesMaster" Target="../notesMasters/notesMaster1.xml" />
</Relationships>
</file>

<file path=ppt/notesSlides/_rels/notesSlide2.xml.rels>&#65279;<?xml version="1.0" encoding="utf-8" standalone="yes"?>
<Relationships xmlns="http://schemas.openxmlformats.org/package/2006/relationships">
  <Relationship Id="rId2" Type="http://schemas.openxmlformats.org/officeDocument/2006/relationships/slide" Target="../slides/slide2.xml" />
  <Relationship Id="rId1" Type="http://schemas.openxmlformats.org/officeDocument/2006/relationships/notesMaster" Target="../notesMasters/notesMaster1.xml" />
</Relationships>
</file>

<file path=ppt/notesSlides/_rels/notesSlide3.xml.rels>&#65279;<?xml version="1.0" encoding="utf-8" standalone="yes"?>
<Relationships xmlns="http://schemas.openxmlformats.org/package/2006/relationships">
  <Relationship Id="rId2" Type="http://schemas.openxmlformats.org/officeDocument/2006/relationships/slide" Target="../slides/slide3.xml" />
  <Relationship Id="rId1" Type="http://schemas.openxmlformats.org/officeDocument/2006/relationships/notesMaster" Target="../notesMasters/notesMaster1.xml" />
</Relationships>
</file>

<file path=ppt/notesSlides/_rels/notesSlide4.xml.rels>&#65279;<?xml version="1.0" encoding="utf-8" standalone="yes"?>
<Relationships xmlns="http://schemas.openxmlformats.org/package/2006/relationships">
  <Relationship Id="rId2" Type="http://schemas.openxmlformats.org/officeDocument/2006/relationships/slide" Target="../slides/slide4.xml" />
  <Relationship Id="rId1" Type="http://schemas.openxmlformats.org/officeDocument/2006/relationships/notesMaster" Target="../notesMasters/notesMaster1.xml" />
</Relationships>
</file>

<file path=ppt/notesSlides/_rels/notesSlide5.xml.rels>&#65279;<?xml version="1.0" encoding="utf-8" standalone="yes"?>
<Relationships xmlns="http://schemas.openxmlformats.org/package/2006/relationships">
  <Relationship Id="rId2" Type="http://schemas.openxmlformats.org/officeDocument/2006/relationships/slide" Target="../slides/slide5.xml" />
  <Relationship Id="rId1" Type="http://schemas.openxmlformats.org/officeDocument/2006/relationships/notesMaster" Target="../notesMasters/notesMaster1.xml" />
</Relationships>
</file>

<file path=ppt/notesSlides/_rels/notesSlide6.xml.rels>&#65279;<?xml version="1.0" encoding="utf-8" standalone="yes"?>
<Relationships xmlns="http://schemas.openxmlformats.org/package/2006/relationships">
  <Relationship Id="rId2" Type="http://schemas.openxmlformats.org/officeDocument/2006/relationships/slide" Target="../slides/slide6.xml" />
  <Relationship Id="rId1" Type="http://schemas.openxmlformats.org/officeDocument/2006/relationships/notesMaster" Target="../notesMasters/notesMaster1.xml" />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80E3D1-9A11-449D-B9BB-6A1DDF34D2E1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1375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restriction or specific area that MOE is looking at (</a:t>
            </a:r>
            <a:r>
              <a:rPr lang="en-SG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eg.</a:t>
            </a:r>
            <a:r>
              <a:rPr lang="en-SG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It does not have to be a research centre; may just be a large scale project), other than what is stated in the usual Tier 3 RFP.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SG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Funding for Type C is limited, hence MOE strongly encourages AUs to apply in Call 2022.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SG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(As per the non-fundable list) Manpower costs of general admin staff who are not research-based are not fundable, such as grant administrator.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Fieldwork overseas is allowable if justified. However, proposals should not fund a lab to conduct research work overseas, unless it is due to geographical reasons, and is above and beyond restrictions due to COVID-19.</a:t>
            </a:r>
            <a:endParaRPr lang="en-S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S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D60F9-D50E-48A8-97CD-EFEBF994D939}" type="slidenum">
              <a:rPr lang="en-SG" smtClean="0"/>
              <a:t>2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535514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D60F9-D50E-48A8-97CD-EFEBF994D939}" type="slidenum">
              <a:rPr lang="en-SG" smtClean="0"/>
              <a:t>3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530661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SG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proposed project must be exactly 5 years (Type A &amp; B) or exactly 7 years (Type C). Not “up to”.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SG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ARC may downgrade the proposals by one level during assessment of the whitepaper proposals.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D60F9-D50E-48A8-97CD-EFEBF994D939}" type="slidenum">
              <a:rPr lang="en-SG" smtClean="0"/>
              <a:t>4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5975560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SG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definition of “interdisciplinary” is based on the proposed topic instead of the PI’s expertise. The PI’s background may be full-STEM or full-SSH.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Interdisciplinary research is welcome at all three Tiers (Type A, Type B and Type C), and not just at Type C level of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funding.</a:t>
            </a:r>
            <a:endParaRPr lang="en-S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SG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Type C funding, the interdisciplinary proposal does not have to be STEM-majority. MOE is willing to consider SSH-majority, as long as there is still a STEM component (probably still &gt;10%), because Type C funding draws solely from RIE funding, which is intended to be primarily for STEM research.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SG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SSH-only proposals can be submitted for Type A and B level of funding.  For such proposals, PIs may also consider the SSRTG.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D60F9-D50E-48A8-97CD-EFEBF994D939}" type="slidenum">
              <a:rPr lang="en-SG" smtClean="0"/>
              <a:t>5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927593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SG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mid-term review is expected to commence at the start of Project Year 4 and be completed by the end of Project Year 4.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SG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MOE finds the mid-term review unsatisfactory, the project will need to end in Project Year 5.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D60F9-D50E-48A8-97CD-EFEBF994D939}" type="slidenum">
              <a:rPr lang="en-SG" smtClean="0"/>
              <a:t>6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4160280395"/>
      </p:ext>
    </p:extLst>
  </p:cSld>
  <p:clrMapOvr>
    <a:masterClrMapping/>
  </p:clrMapOvr>
</p:notes>
</file>

<file path=ppt/slideLayouts/_rels/slideLayout1.xml.rels>&#65279;<?xml version="1.0" encoding="utf-8" standalone="yes"?>
<Relationships xmlns="http://schemas.openxmlformats.org/package/2006/relationships">
  <Relationship Id="rId2" Type="http://schemas.openxmlformats.org/officeDocument/2006/relationships/image" Target="../media/image1.jpeg" />
  <Relationship Id="rId1" Type="http://schemas.openxmlformats.org/officeDocument/2006/relationships/slideMaster" Target="../slideMasters/slideMaster1.xml" />
</Relationships>
</file>

<file path=ppt/slideLayouts/_rels/slideLayout10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00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8.xml" />
</Relationships>
</file>

<file path=ppt/slideLayouts/_rels/slideLayout10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8.xml" />
</Relationships>
</file>

<file path=ppt/slideLayouts/_rels/slideLayout1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2.xml.rels>&#65279;<?xml version="1.0" encoding="utf-8" standalone="yes"?>
<Relationships xmlns="http://schemas.openxmlformats.org/package/2006/relationships">
  <Relationship Id="rId2" Type="http://schemas.openxmlformats.org/officeDocument/2006/relationships/image" Target="../media/image2.png" />
  <Relationship Id="rId1" Type="http://schemas.openxmlformats.org/officeDocument/2006/relationships/slideMaster" Target="../slideMasters/slideMaster1.xml" />
</Relationships>
</file>

<file path=ppt/slideLayouts/_rels/slideLayout13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4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2.xml" />
</Relationships>
</file>

<file path=ppt/slideLayouts/_rels/slideLayout15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2.xml" />
</Relationships>
</file>

<file path=ppt/slideLayouts/_rels/slideLayout16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2.xml" />
</Relationships>
</file>

<file path=ppt/slideLayouts/_rels/slideLayout17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2.xml" />
</Relationships>
</file>

<file path=ppt/slideLayouts/_rels/slideLayout18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2.xml" />
</Relationships>
</file>

<file path=ppt/slideLayouts/_rels/slideLayout19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2.xml" />
</Relationships>
</file>

<file path=ppt/slideLayouts/_rels/slideLayout2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20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2.xml" />
</Relationships>
</file>

<file path=ppt/slideLayouts/_rels/slideLayout2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2.xml" />
</Relationships>
</file>

<file path=ppt/slideLayouts/_rels/slideLayout22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2.xml" />
</Relationships>
</file>

<file path=ppt/slideLayouts/_rels/slideLayout23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2.xml" />
</Relationships>
</file>

<file path=ppt/slideLayouts/_rels/slideLayout24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2.xml" />
</Relationships>
</file>

<file path=ppt/slideLayouts/_rels/slideLayout25.xml.rels>&#65279;<?xml version="1.0" encoding="utf-8" standalone="yes"?>
<Relationships xmlns="http://schemas.openxmlformats.org/package/2006/relationships">
  <Relationship Id="rId3" Type="http://schemas.openxmlformats.org/officeDocument/2006/relationships/image" Target="../media/image5.jpeg" />
  <Relationship Id="rId2" Type="http://schemas.openxmlformats.org/officeDocument/2006/relationships/image" Target="../media/image3.jpeg" />
  <Relationship Id="rId1" Type="http://schemas.openxmlformats.org/officeDocument/2006/relationships/slideMaster" Target="../slideMasters/slideMaster3.xml" />
  <Relationship Id="rId4" Type="http://schemas.openxmlformats.org/officeDocument/2006/relationships/image" Target="../media/image6.jpeg" />
</Relationships>
</file>

<file path=ppt/slideLayouts/_rels/slideLayout26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3.xml" />
</Relationships>
</file>

<file path=ppt/slideLayouts/_rels/slideLayout27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3.xml" />
</Relationships>
</file>

<file path=ppt/slideLayouts/_rels/slideLayout28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3.xml" />
</Relationships>
</file>

<file path=ppt/slideLayouts/_rels/slideLayout29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3.xml" />
</Relationships>
</file>

<file path=ppt/slideLayouts/_rels/slideLayout3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30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3.xml" />
</Relationships>
</file>

<file path=ppt/slideLayouts/_rels/slideLayout3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3.xml" />
</Relationships>
</file>

<file path=ppt/slideLayouts/_rels/slideLayout32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3.xml" />
</Relationships>
</file>

<file path=ppt/slideLayouts/_rels/slideLayout33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3.xml" />
</Relationships>
</file>

<file path=ppt/slideLayouts/_rels/slideLayout34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3.xml" />
</Relationships>
</file>

<file path=ppt/slideLayouts/_rels/slideLayout35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3.xml" />
</Relationships>
</file>

<file path=ppt/slideLayouts/_rels/slideLayout36.xml.rels>&#65279;<?xml version="1.0" encoding="utf-8" standalone="yes"?>
<Relationships xmlns="http://schemas.openxmlformats.org/package/2006/relationships">
  <Relationship Id="rId3" Type="http://schemas.openxmlformats.org/officeDocument/2006/relationships/image" Target="../media/image8.jpeg" />
  <Relationship Id="rId2" Type="http://schemas.openxmlformats.org/officeDocument/2006/relationships/image" Target="../media/image7.jpeg" />
  <Relationship Id="rId1" Type="http://schemas.openxmlformats.org/officeDocument/2006/relationships/slideMaster" Target="../slideMasters/slideMaster4.xml" />
  <Relationship Id="rId6" Type="http://schemas.openxmlformats.org/officeDocument/2006/relationships/image" Target="../media/image11.jpeg" />
  <Relationship Id="rId5" Type="http://schemas.openxmlformats.org/officeDocument/2006/relationships/image" Target="../media/image10.png" />
  <Relationship Id="rId4" Type="http://schemas.openxmlformats.org/officeDocument/2006/relationships/image" Target="../media/image9.jpeg" />
</Relationships>
</file>

<file path=ppt/slideLayouts/_rels/slideLayout37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4.xml" />
</Relationships>
</file>

<file path=ppt/slideLayouts/_rels/slideLayout38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4.xml" />
</Relationships>
</file>

<file path=ppt/slideLayouts/_rels/slideLayout39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4.xml" />
</Relationships>
</file>

<file path=ppt/slideLayouts/_rels/slideLayout4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40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4.xml" />
</Relationships>
</file>

<file path=ppt/slideLayouts/_rels/slideLayout4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4.xml" />
</Relationships>
</file>

<file path=ppt/slideLayouts/_rels/slideLayout42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4.xml" />
</Relationships>
</file>

<file path=ppt/slideLayouts/_rels/slideLayout43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4.xml" />
</Relationships>
</file>

<file path=ppt/slideLayouts/_rels/slideLayout44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4.xml" />
</Relationships>
</file>

<file path=ppt/slideLayouts/_rels/slideLayout45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4.xml" />
</Relationships>
</file>

<file path=ppt/slideLayouts/_rels/slideLayout46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4.xml" />
</Relationships>
</file>

<file path=ppt/slideLayouts/_rels/slideLayout47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4.xml" />
</Relationships>
</file>

<file path=ppt/slideLayouts/_rels/slideLayout48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4.xml" />
</Relationships>
</file>

<file path=ppt/slideLayouts/_rels/slideLayout49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4.xml" />
</Relationships>
</file>

<file path=ppt/slideLayouts/_rels/slideLayout5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50.xml.rels>&#65279;<?xml version="1.0" encoding="utf-8" standalone="yes"?>
<Relationships xmlns="http://schemas.openxmlformats.org/package/2006/relationships">
  <Relationship Id="rId3" Type="http://schemas.openxmlformats.org/officeDocument/2006/relationships/image" Target="../media/image12.jpeg" />
  <Relationship Id="rId2" Type="http://schemas.openxmlformats.org/officeDocument/2006/relationships/image" Target="../media/image7.jpeg" />
  <Relationship Id="rId1" Type="http://schemas.openxmlformats.org/officeDocument/2006/relationships/slideMaster" Target="../slideMasters/slideMaster5.xml" />
  <Relationship Id="rId6" Type="http://schemas.openxmlformats.org/officeDocument/2006/relationships/image" Target="../media/image14.jpeg" />
  <Relationship Id="rId5" Type="http://schemas.openxmlformats.org/officeDocument/2006/relationships/image" Target="../media/image13.png" />
  <Relationship Id="rId4" Type="http://schemas.openxmlformats.org/officeDocument/2006/relationships/image" Target="../media/image9.jpeg" />
</Relationships>
</file>

<file path=ppt/slideLayouts/_rels/slideLayout5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5.xml" />
</Relationships>
</file>

<file path=ppt/slideLayouts/_rels/slideLayout52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5.xml" />
</Relationships>
</file>

<file path=ppt/slideLayouts/_rels/slideLayout53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5.xml" />
</Relationships>
</file>

<file path=ppt/slideLayouts/_rels/slideLayout54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5.xml" />
</Relationships>
</file>

<file path=ppt/slideLayouts/_rels/slideLayout55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5.xml" />
</Relationships>
</file>

<file path=ppt/slideLayouts/_rels/slideLayout56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5.xml" />
</Relationships>
</file>

<file path=ppt/slideLayouts/_rels/slideLayout57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5.xml" />
</Relationships>
</file>

<file path=ppt/slideLayouts/_rels/slideLayout58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5.xml" />
</Relationships>
</file>

<file path=ppt/slideLayouts/_rels/slideLayout59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5.xml" />
</Relationships>
</file>

<file path=ppt/slideLayouts/_rels/slideLayout6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60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5.xml" />
</Relationships>
</file>

<file path=ppt/slideLayouts/_rels/slideLayout6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5.xml" />
</Relationships>
</file>

<file path=ppt/slideLayouts/_rels/slideLayout62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5.xml" />
</Relationships>
</file>

<file path=ppt/slideLayouts/_rels/slideLayout63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5.xml" />
</Relationships>
</file>

<file path=ppt/slideLayouts/_rels/slideLayout64.xml.rels>&#65279;<?xml version="1.0" encoding="utf-8" standalone="yes"?>
<Relationships xmlns="http://schemas.openxmlformats.org/package/2006/relationships">
  <Relationship Id="rId3" Type="http://schemas.openxmlformats.org/officeDocument/2006/relationships/image" Target="../media/image1.jpeg" />
  <Relationship Id="rId2" Type="http://schemas.openxmlformats.org/officeDocument/2006/relationships/image" Target="../media/image5.jpeg" />
  <Relationship Id="rId1" Type="http://schemas.openxmlformats.org/officeDocument/2006/relationships/slideMaster" Target="../slideMasters/slideMaster6.xml" />
  <Relationship Id="rId4" Type="http://schemas.openxmlformats.org/officeDocument/2006/relationships/image" Target="../media/image6.jpeg" />
</Relationships>
</file>

<file path=ppt/slideLayouts/_rels/slideLayout65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6.xml" />
</Relationships>
</file>

<file path=ppt/slideLayouts/_rels/slideLayout66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6.xml" />
</Relationships>
</file>

<file path=ppt/slideLayouts/_rels/slideLayout67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6.xml" />
</Relationships>
</file>

<file path=ppt/slideLayouts/_rels/slideLayout68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6.xml" />
</Relationships>
</file>

<file path=ppt/slideLayouts/_rels/slideLayout69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6.xml" />
</Relationships>
</file>

<file path=ppt/slideLayouts/_rels/slideLayout7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70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6.xml" />
</Relationships>
</file>

<file path=ppt/slideLayouts/_rels/slideLayout7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6.xml" />
</Relationships>
</file>

<file path=ppt/slideLayouts/_rels/slideLayout72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6.xml" />
</Relationships>
</file>

<file path=ppt/slideLayouts/_rels/slideLayout73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6.xml" />
</Relationships>
</file>

<file path=ppt/slideLayouts/_rels/slideLayout74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6.xml" />
</Relationships>
</file>

<file path=ppt/slideLayouts/_rels/slideLayout75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6.xml" />
</Relationships>
</file>

<file path=ppt/slideLayouts/_rels/slideLayout76.xml.rels>&#65279;<?xml version="1.0" encoding="utf-8" standalone="yes"?>
<Relationships xmlns="http://schemas.openxmlformats.org/package/2006/relationships">
  <Relationship Id="rId3" Type="http://schemas.openxmlformats.org/officeDocument/2006/relationships/image" Target="../media/image1.jpeg" />
  <Relationship Id="rId2" Type="http://schemas.openxmlformats.org/officeDocument/2006/relationships/image" Target="../media/image5.jpeg" />
  <Relationship Id="rId1" Type="http://schemas.openxmlformats.org/officeDocument/2006/relationships/slideMaster" Target="../slideMasters/slideMaster7.xml" />
  <Relationship Id="rId4" Type="http://schemas.openxmlformats.org/officeDocument/2006/relationships/image" Target="../media/image6.jpeg" />
</Relationships>
</file>

<file path=ppt/slideLayouts/_rels/slideLayout77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7.xml" />
</Relationships>
</file>

<file path=ppt/slideLayouts/_rels/slideLayout78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7.xml" />
</Relationships>
</file>

<file path=ppt/slideLayouts/_rels/slideLayout79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7.xml" />
</Relationships>
</file>

<file path=ppt/slideLayouts/_rels/slideLayout8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80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7.xml" />
</Relationships>
</file>

<file path=ppt/slideLayouts/_rels/slideLayout8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7.xml" />
</Relationships>
</file>

<file path=ppt/slideLayouts/_rels/slideLayout82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7.xml" />
</Relationships>
</file>

<file path=ppt/slideLayouts/_rels/slideLayout83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7.xml" />
</Relationships>
</file>

<file path=ppt/slideLayouts/_rels/slideLayout84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7.xml" />
</Relationships>
</file>

<file path=ppt/slideLayouts/_rels/slideLayout85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7.xml" />
</Relationships>
</file>

<file path=ppt/slideLayouts/_rels/slideLayout86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7.xml" />
</Relationships>
</file>

<file path=ppt/slideLayouts/_rels/slideLayout87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7.xml" />
</Relationships>
</file>

<file path=ppt/slideLayouts/_rels/slideLayout88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7.xml" />
</Relationships>
</file>

<file path=ppt/slideLayouts/_rels/slideLayout89.xml.rels>&#65279;<?xml version="1.0" encoding="utf-8" standalone="yes"?>
<Relationships xmlns="http://schemas.openxmlformats.org/package/2006/relationships">
  <Relationship Id="rId3" Type="http://schemas.openxmlformats.org/officeDocument/2006/relationships/image" Target="../media/image1.jpeg" />
  <Relationship Id="rId2" Type="http://schemas.openxmlformats.org/officeDocument/2006/relationships/image" Target="../media/image5.jpeg" />
  <Relationship Id="rId1" Type="http://schemas.openxmlformats.org/officeDocument/2006/relationships/slideMaster" Target="../slideMasters/slideMaster8.xml" />
  <Relationship Id="rId4" Type="http://schemas.openxmlformats.org/officeDocument/2006/relationships/image" Target="../media/image6.jpeg" />
</Relationships>
</file>

<file path=ppt/slideLayouts/_rels/slideLayout9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90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8.xml" />
</Relationships>
</file>

<file path=ppt/slideLayouts/_rels/slideLayout9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8.xml" />
</Relationships>
</file>

<file path=ppt/slideLayouts/_rels/slideLayout92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8.xml" />
</Relationships>
</file>

<file path=ppt/slideLayouts/_rels/slideLayout93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8.xml" />
</Relationships>
</file>

<file path=ppt/slideLayouts/_rels/slideLayout94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8.xml" />
</Relationships>
</file>

<file path=ppt/slideLayouts/_rels/slideLayout95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8.xml" />
</Relationships>
</file>

<file path=ppt/slideLayouts/_rels/slideLayout96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8.xml" />
</Relationships>
</file>

<file path=ppt/slideLayouts/_rels/slideLayout97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8.xml" />
</Relationships>
</file>

<file path=ppt/slideLayouts/_rels/slideLayout98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8.xml" />
</Relationships>
</file>

<file path=ppt/slideLayouts/_rels/slideLayout99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8.xml" 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pic>
        <p:nvPicPr>
          <p:cNvPr id="4" name="Picture 7" descr="star"/>
          <p:cNvPicPr>
            <a:picLocks noChangeAspect="1" noChangeArrowheads="1"/>
          </p:cNvPicPr>
          <p:nvPr userDrawn="1"/>
        </p:nvPicPr>
        <p:blipFill>
          <a:blip r:embed="rId2" cstate="print">
            <a:lum bright="70000" contrast="-70000"/>
          </a:blip>
          <a:srcRect t="30302" b="16667"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slow"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400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676400" y="533400"/>
            <a:ext cx="69342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39401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72CCA-DB21-4EBE-BCA8-9AFFB24D2DF2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8CEA3-D93A-43F7-AF30-37C7CE3AA8B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762719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46100" y="182563"/>
            <a:ext cx="8051800" cy="914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295400"/>
            <a:ext cx="3949700" cy="21177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G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35500" y="1295400"/>
            <a:ext cx="3949700" cy="21177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33400" y="3565525"/>
            <a:ext cx="3949700" cy="21177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5500" y="3565525"/>
            <a:ext cx="3949700" cy="21177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58552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27912" y="-12491"/>
            <a:ext cx="5816088" cy="6882981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5377B-324A-478E-826B-6AFB9E8EAE91}" type="datetime1">
              <a:rPr lang="en-SG" smtClean="0"/>
              <a:t>16/12/2022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SG"/>
              <a:t>Confidential</a:t>
            </a:r>
            <a:endParaRPr lang="en-SG" dirty="0"/>
          </a:p>
        </p:txBody>
      </p:sp>
      <p:sp>
        <p:nvSpPr>
          <p:cNvPr id="2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684213" y="1840072"/>
            <a:ext cx="6577012" cy="2302697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0">
                <a:solidFill>
                  <a:srgbClr val="335BA3"/>
                </a:solidFill>
                <a:latin typeface="+mj-lt"/>
              </a:defRPr>
            </a:lvl1pPr>
            <a:lvl2pPr>
              <a:defRPr sz="6000">
                <a:latin typeface="+mj-lt"/>
              </a:defRPr>
            </a:lvl2pPr>
            <a:lvl3pPr>
              <a:defRPr sz="6000">
                <a:latin typeface="+mj-lt"/>
              </a:defRPr>
            </a:lvl3pPr>
            <a:lvl4pPr>
              <a:defRPr sz="6000">
                <a:latin typeface="+mj-lt"/>
              </a:defRPr>
            </a:lvl4pPr>
            <a:lvl5pPr>
              <a:defRPr sz="6000">
                <a:latin typeface="+mj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6000" b="1" dirty="0">
                <a:solidFill>
                  <a:schemeClr val="accent1"/>
                </a:solidFill>
                <a:latin typeface="Arial Black" panose="020B0A04020102020204" pitchFamily="34" charset="0"/>
                <a:ea typeface="Adobe Gothic Std B" panose="020B0800000000000000" pitchFamily="34" charset="-128"/>
                <a:cs typeface="Aharoni" panose="02010803020104030203" pitchFamily="2" charset="-79"/>
              </a:rPr>
              <a:t>HERE’S A REALLY LONG HEADLINE</a:t>
            </a:r>
            <a:endParaRPr lang="en-S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84213" y="4277260"/>
            <a:ext cx="6577012" cy="344488"/>
          </a:xfrm>
        </p:spPr>
        <p:txBody>
          <a:bodyPr lIns="72000" tIns="0" rIns="0" bIns="0">
            <a:noAutofit/>
          </a:bodyPr>
          <a:lstStyle>
            <a:lvl1pPr marL="0" indent="0">
              <a:buNone/>
              <a:defRPr sz="1600" b="1" spc="200" baseline="0">
                <a:solidFill>
                  <a:schemeClr val="accent2"/>
                </a:solidFill>
                <a:latin typeface="+mn-lt"/>
              </a:defRPr>
            </a:lvl1pPr>
            <a:lvl2pPr>
              <a:defRPr sz="1600">
                <a:solidFill>
                  <a:schemeClr val="accent2"/>
                </a:solidFill>
                <a:latin typeface="+mn-lt"/>
              </a:defRPr>
            </a:lvl2pPr>
            <a:lvl3pPr>
              <a:defRPr sz="1600">
                <a:solidFill>
                  <a:schemeClr val="accent2"/>
                </a:solidFill>
                <a:latin typeface="+mn-lt"/>
              </a:defRPr>
            </a:lvl3pPr>
            <a:lvl4pPr>
              <a:defRPr sz="1600">
                <a:solidFill>
                  <a:schemeClr val="accent2"/>
                </a:solidFill>
                <a:latin typeface="+mn-lt"/>
              </a:defRPr>
            </a:lvl4pPr>
            <a:lvl5pPr>
              <a:defRPr sz="16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The </a:t>
            </a:r>
            <a:r>
              <a:rPr lang="en-US" dirty="0" err="1"/>
              <a:t>subheader</a:t>
            </a:r>
            <a:r>
              <a:rPr lang="en-US" dirty="0"/>
              <a:t> goes here, preferably a one-liner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6833594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ener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8838D-E535-4639-BB81-4F0B03D2FF58}" type="datetime1">
              <a:rPr lang="en-SG" smtClean="0"/>
              <a:t>16/12/2022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SG"/>
              <a:t>Confidential</a:t>
            </a:r>
            <a:endParaRPr lang="en-S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CE0A5-64B3-45B0-B3A7-E8EEA08501DA}" type="slidenum">
              <a:rPr lang="en-SG" smtClean="0"/>
              <a:pPr/>
              <a:t>‹#›</a:t>
            </a:fld>
            <a:endParaRPr lang="en-SG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84212" y="488260"/>
            <a:ext cx="3887787" cy="166199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1200" b="1">
                <a:solidFill>
                  <a:schemeClr val="accent1"/>
                </a:solidFill>
                <a:latin typeface="+mn-lt"/>
              </a:defRPr>
            </a:lvl2pPr>
            <a:lvl3pPr marL="914400" indent="0">
              <a:buNone/>
              <a:defRPr sz="1200" b="1">
                <a:solidFill>
                  <a:schemeClr val="accent1"/>
                </a:solidFill>
                <a:latin typeface="+mn-lt"/>
              </a:defRPr>
            </a:lvl3pPr>
            <a:lvl4pPr marL="1371600" indent="0">
              <a:buNone/>
              <a:defRPr sz="1200" b="1">
                <a:solidFill>
                  <a:schemeClr val="accent1"/>
                </a:solidFill>
                <a:latin typeface="+mn-lt"/>
              </a:defRPr>
            </a:lvl4pPr>
            <a:lvl5pPr marL="1828800" indent="0">
              <a:buNone/>
              <a:defRPr sz="1200" b="1">
                <a:solidFill>
                  <a:schemeClr val="accent1"/>
                </a:solidFill>
                <a:latin typeface="+mn-lt"/>
              </a:defRPr>
            </a:lvl5pPr>
          </a:lstStyle>
          <a:p>
            <a:endParaRPr lang="en-SG" dirty="0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684213" y="800810"/>
            <a:ext cx="5801091" cy="83961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80000"/>
              </a:lnSpc>
              <a:buNone/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This is a full-page blank layout with space for content</a:t>
            </a:r>
          </a:p>
        </p:txBody>
      </p:sp>
      <p:sp>
        <p:nvSpPr>
          <p:cNvPr id="20" name="Content Placeholder 18"/>
          <p:cNvSpPr>
            <a:spLocks noGrp="1"/>
          </p:cNvSpPr>
          <p:nvPr>
            <p:ph sz="quarter" idx="17" hasCustomPrompt="1"/>
          </p:nvPr>
        </p:nvSpPr>
        <p:spPr>
          <a:xfrm>
            <a:off x="684213" y="2076226"/>
            <a:ext cx="7804150" cy="3845149"/>
          </a:xfrm>
        </p:spPr>
        <p:txBody>
          <a:bodyPr lIns="0" tIns="0" rIns="0" bIns="0">
            <a:normAutofit/>
          </a:bodyPr>
          <a:lstStyle>
            <a:lvl1pPr>
              <a:defRPr sz="20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You can insert content here – be it text, images, videos or tables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89868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13289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21801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entury Gothic" pitchFamily="34" charset="0"/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57414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92842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72021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59289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502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87226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06865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74494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932378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474007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6" descr="Starfishgrey"/>
          <p:cNvPicPr>
            <a:picLocks noChangeAspect="1" noChangeArrowheads="1"/>
          </p:cNvPicPr>
          <p:nvPr userDrawn="1"/>
        </p:nvPicPr>
        <p:blipFill>
          <a:blip r:embed="rId2" cstate="print"/>
          <a:srcRect t="76779" r="555" b="12035"/>
          <a:stretch>
            <a:fillRect/>
          </a:stretch>
        </p:blipFill>
        <p:spPr bwMode="auto">
          <a:xfrm>
            <a:off x="179512" y="5881464"/>
            <a:ext cx="8784976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7"/>
          <p:cNvSpPr>
            <a:spLocks noChangeArrowheads="1"/>
          </p:cNvSpPr>
          <p:nvPr userDrawn="1"/>
        </p:nvSpPr>
        <p:spPr bwMode="auto">
          <a:xfrm>
            <a:off x="179512" y="5877272"/>
            <a:ext cx="8784976" cy="838200"/>
          </a:xfrm>
          <a:prstGeom prst="rect">
            <a:avLst/>
          </a:prstGeom>
          <a:solidFill>
            <a:srgbClr val="FFFFFF">
              <a:alpha val="75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endParaRPr lang="en-US" sz="2400" dirty="0">
              <a:solidFill>
                <a:srgbClr val="FF051D"/>
              </a:solidFill>
              <a:latin typeface="Interstate-Light"/>
              <a:ea typeface="MS PGothic" pitchFamily="34" charset="-128"/>
            </a:endParaRPr>
          </a:p>
        </p:txBody>
      </p:sp>
      <p:sp>
        <p:nvSpPr>
          <p:cNvPr id="2" name="Rectangle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13" descr="star"/>
          <p:cNvPicPr>
            <a:picLocks noChangeAspect="1" noChangeArrowheads="1"/>
          </p:cNvPicPr>
          <p:nvPr userDrawn="1"/>
        </p:nvPicPr>
        <p:blipFill>
          <a:blip r:embed="rId3" cstate="print"/>
          <a:srcRect t="3517"/>
          <a:stretch>
            <a:fillRect/>
          </a:stretch>
        </p:blipFill>
        <p:spPr bwMode="auto">
          <a:xfrm>
            <a:off x="179512" y="1576164"/>
            <a:ext cx="8784976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52871"/>
            <a:ext cx="1447800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8"/>
          <p:cNvSpPr>
            <a:spLocks noChangeArrowheads="1"/>
          </p:cNvSpPr>
          <p:nvPr userDrawn="1"/>
        </p:nvSpPr>
        <p:spPr bwMode="auto">
          <a:xfrm flipV="1">
            <a:off x="179512" y="1551112"/>
            <a:ext cx="8784976" cy="776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>
              <a:defRPr/>
            </a:pPr>
            <a:endParaRPr lang="en-US" sz="2400" i="1" dirty="0">
              <a:solidFill>
                <a:srgbClr val="FF051D"/>
              </a:solidFill>
              <a:ea typeface="MS PGothic" pitchFamily="34" charset="-128"/>
            </a:endParaRPr>
          </a:p>
        </p:txBody>
      </p:sp>
      <p:sp>
        <p:nvSpPr>
          <p:cNvPr id="18" name="Rectangle 18"/>
          <p:cNvSpPr>
            <a:spLocks noChangeArrowheads="1"/>
          </p:cNvSpPr>
          <p:nvPr userDrawn="1"/>
        </p:nvSpPr>
        <p:spPr bwMode="auto">
          <a:xfrm flipV="1">
            <a:off x="179512" y="5805264"/>
            <a:ext cx="8784976" cy="776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>
              <a:defRPr/>
            </a:pPr>
            <a:endParaRPr lang="en-US" sz="2400" i="1" dirty="0">
              <a:solidFill>
                <a:srgbClr val="FF051D"/>
              </a:solidFill>
              <a:ea typeface="MS PGothic" pitchFamily="34" charset="-128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 userDrawn="1"/>
        </p:nvSpPr>
        <p:spPr bwMode="auto">
          <a:xfrm>
            <a:off x="5508104" y="5949280"/>
            <a:ext cx="40386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80000"/>
              </a:lnSpc>
              <a:spcBef>
                <a:spcPct val="50000"/>
              </a:spcBef>
              <a:defRPr/>
            </a:pPr>
            <a:r>
              <a:rPr lang="en-US" dirty="0">
                <a:solidFill>
                  <a:srgbClr val="5F5F5F"/>
                </a:solidFill>
                <a:ea typeface="MS PGothic" pitchFamily="34" charset="-128"/>
              </a:rPr>
              <a:t>Ministry of Education, Singapore</a:t>
            </a:r>
          </a:p>
        </p:txBody>
      </p:sp>
    </p:spTree>
    <p:extLst>
      <p:ext uri="{BB962C8B-B14F-4D97-AF65-F5344CB8AC3E}">
        <p14:creationId xmlns:p14="http://schemas.microsoft.com/office/powerpoint/2010/main" val="2139726234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21801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entury Gothic" pitchFamily="34" charset="0"/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29816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7140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343776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73658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slow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200358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737715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883155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245380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951671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876903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76200" y="6461125"/>
            <a:ext cx="2819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sz="1000" dirty="0">
                <a:solidFill>
                  <a:srgbClr val="FFFFFF"/>
                </a:solidFill>
                <a:latin typeface="Helvetica" pitchFamily="34" charset="0"/>
                <a:ea typeface="MS Pゴシック"/>
                <a:cs typeface="MS Pゴシック"/>
              </a:rPr>
              <a:t>MOULDING THE FUTURE OF OUR NATION</a:t>
            </a:r>
            <a:endParaRPr lang="en-US" sz="1000" b="0" dirty="0">
              <a:solidFill>
                <a:srgbClr val="FFFFFF"/>
              </a:solidFill>
              <a:latin typeface="Helvetica" pitchFamily="34" charset="0"/>
              <a:ea typeface="MS Pゴシック"/>
              <a:cs typeface="MS Pゴシック"/>
            </a:endParaRPr>
          </a:p>
        </p:txBody>
      </p: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0" y="5867400"/>
            <a:ext cx="9144000" cy="981075"/>
            <a:chOff x="0" y="3696"/>
            <a:chExt cx="5760" cy="618"/>
          </a:xfrm>
        </p:grpSpPr>
        <p:pic>
          <p:nvPicPr>
            <p:cNvPr id="6" name="Picture 14" descr="Starfishgrey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51"/>
              <a:ext cx="5760" cy="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15"/>
            <p:cNvSpPr>
              <a:spLocks noChangeArrowheads="1"/>
            </p:cNvSpPr>
            <p:nvPr/>
          </p:nvSpPr>
          <p:spPr bwMode="auto">
            <a:xfrm>
              <a:off x="4340" y="4099"/>
              <a:ext cx="1419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lnSpc>
                  <a:spcPct val="18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en-US" sz="800" dirty="0">
                  <a:solidFill>
                    <a:srgbClr val="000000"/>
                  </a:solidFill>
                  <a:ea typeface="MS PGothic" pitchFamily="34" charset="-128"/>
                  <a:cs typeface="Arial" pitchFamily="34" charset="0"/>
                </a:rPr>
                <a:t>Copyright </a:t>
              </a:r>
              <a:r>
                <a:rPr lang="en-US" altLang="ja-JP" sz="800" dirty="0">
                  <a:solidFill>
                    <a:srgbClr val="000000"/>
                  </a:solidFill>
                  <a:ea typeface="MS PGothic" pitchFamily="34" charset="-128"/>
                  <a:cs typeface="Arial" pitchFamily="34" charset="0"/>
                </a:rPr>
                <a:t>© Ministry of Education, Singapore.</a:t>
              </a:r>
              <a:endParaRPr lang="en-US" sz="800" dirty="0">
                <a:solidFill>
                  <a:srgbClr val="000000"/>
                </a:solidFill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 flipV="1">
              <a:off x="0" y="3696"/>
              <a:ext cx="5760" cy="4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400" i="1" dirty="0">
                <a:solidFill>
                  <a:srgbClr val="FF051D"/>
                </a:solidFill>
                <a:ea typeface="MS PGothic" pitchFamily="34" charset="-128"/>
                <a:cs typeface="Arial" pitchFamily="34" charset="0"/>
              </a:endParaRPr>
            </a:p>
          </p:txBody>
        </p:sp>
        <p:pic>
          <p:nvPicPr>
            <p:cNvPr id="9" name="Picture 17" descr="MOElogo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3808"/>
              <a:ext cx="528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Picture 7" descr="Starfis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9144000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3" descr="ta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867400"/>
            <a:ext cx="32766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4" descr="MOE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3400"/>
            <a:ext cx="131921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3721100" y="5969000"/>
            <a:ext cx="510540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lnSpc>
                <a:spcPct val="18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900" b="0" dirty="0">
                <a:latin typeface="Helvetica" pitchFamily="34" charset="0"/>
                <a:ea typeface="MS PGothic" pitchFamily="34" charset="-128"/>
              </a:rPr>
              <a:t>Integrity, the Foundation </a:t>
            </a:r>
            <a:r>
              <a:rPr lang="en-US" sz="1800" dirty="0">
                <a:ea typeface="MS PGothic" pitchFamily="34" charset="-128"/>
              </a:rPr>
              <a:t>.</a:t>
            </a:r>
            <a:r>
              <a:rPr lang="en-US" sz="900" b="0" dirty="0">
                <a:latin typeface="Helvetica" pitchFamily="34" charset="0"/>
                <a:ea typeface="MS PGothic" pitchFamily="34" charset="-128"/>
              </a:rPr>
              <a:t> People, our Focus </a:t>
            </a:r>
            <a:r>
              <a:rPr lang="en-US" sz="1800" dirty="0">
                <a:ea typeface="MS PGothic" pitchFamily="34" charset="-128"/>
              </a:rPr>
              <a:t>.</a:t>
            </a:r>
            <a:r>
              <a:rPr lang="en-US" sz="900" b="0" dirty="0">
                <a:latin typeface="Helvetica" pitchFamily="34" charset="0"/>
                <a:ea typeface="MS PGothic" pitchFamily="34" charset="-128"/>
              </a:rPr>
              <a:t> Learning, our Passion </a:t>
            </a:r>
            <a:r>
              <a:rPr lang="en-US" sz="1800" dirty="0">
                <a:ea typeface="MS PGothic" pitchFamily="34" charset="-128"/>
              </a:rPr>
              <a:t>.</a:t>
            </a:r>
            <a:r>
              <a:rPr lang="en-US" sz="900" b="0" dirty="0">
                <a:latin typeface="Helvetica" pitchFamily="34" charset="0"/>
                <a:ea typeface="MS PGothic" pitchFamily="34" charset="-128"/>
              </a:rPr>
              <a:t> Excellence, our Pursuit</a:t>
            </a:r>
          </a:p>
        </p:txBody>
      </p:sp>
      <p:sp>
        <p:nvSpPr>
          <p:cNvPr id="1339400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676400" y="533400"/>
            <a:ext cx="6934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39401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721B6-D168-43DC-BB7A-523521A90B66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8CEA3-D93A-43F7-AF30-37C7CE3AA8B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935918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654FC-8E69-4CDF-A8C1-B8AFC08E04D4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EDD62-61A1-48B3-BCCD-7EE52ECCDB6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869265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C5D26-6E4A-4EF7-9873-8C259E0DEF29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E7C6A-414A-44E2-928B-C6E56E30914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617798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08113"/>
            <a:ext cx="3810000" cy="43068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08113"/>
            <a:ext cx="3810000" cy="43068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798D2C-9FF0-4D09-80B3-C2793EAE5A8F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81E26-3C7E-445C-A84C-BC6F76D3DB0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9975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slow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9FDFB-ED60-4B71-9439-CEF0ACD9817C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DFF71-741E-4C03-970D-964F1E107F1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701452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E07D1-A317-4C39-9096-854DBBD5A002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6FD29-B59C-41B2-9558-E86BC1F8022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594621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2C684A-EE26-4709-96B7-C2EB12185CD5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A05DB-ED3B-4EA0-B3EC-72603BD579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361348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439CC-671A-46FF-83F3-D497EB29A007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7F386-C531-4222-846C-28517C4A392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885762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ACE98-A8BC-42DA-9A31-2E62B0C656EF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84B91-C8E5-460E-A0DC-DCD50E21EC8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490543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2551B-FA4C-4911-B571-975E6F5E5583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4C9CA1-DA35-41C8-AB5A-FB593C35EC8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624027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98438"/>
            <a:ext cx="1943100" cy="5516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98438"/>
            <a:ext cx="5676900" cy="5516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BF0B9-13F7-4F8E-AA38-F1DAE2785E99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88D31-F7F2-42FE-A9B3-F5104F9042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311369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98438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408113"/>
            <a:ext cx="3810000" cy="43068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08113"/>
            <a:ext cx="3810000" cy="43068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8E57C-5D5A-4922-9E05-371AFEB4F12B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01BB4-2054-4574-98AB-D7F840875BA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940718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98438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408113"/>
            <a:ext cx="7772400" cy="43068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27814-4390-45FB-A86B-99121873A93C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BEA14-03CF-4426-B70D-48C6ECE140A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074059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98438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408113"/>
            <a:ext cx="3810000" cy="43068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408113"/>
            <a:ext cx="3810000" cy="20764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636963"/>
            <a:ext cx="3810000" cy="20780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6ED9F-14FA-4DA0-B701-E46E0EBAD42A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0A457-29AE-4CCC-B909-C1F8F6B4CF8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67949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slow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76200" y="6461125"/>
            <a:ext cx="2819400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000" dirty="0">
                <a:solidFill>
                  <a:srgbClr val="FFFFFF"/>
                </a:solidFill>
                <a:latin typeface="Helvetica" pitchFamily="34" charset="0"/>
                <a:ea typeface="MS Pゴシック"/>
                <a:cs typeface="MS Pゴシック"/>
              </a:rPr>
              <a:t>MOULDING THE FUTURE OF OUR NATION</a:t>
            </a:r>
            <a:endParaRPr lang="en-US" sz="1000" b="0" dirty="0">
              <a:solidFill>
                <a:srgbClr val="FFFFFF"/>
              </a:solidFill>
              <a:latin typeface="Helvetica" pitchFamily="34" charset="0"/>
              <a:ea typeface="MS Pゴシック"/>
              <a:cs typeface="MS Pゴシック"/>
            </a:endParaRPr>
          </a:p>
        </p:txBody>
      </p: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0" y="5867400"/>
            <a:ext cx="9144000" cy="981075"/>
            <a:chOff x="0" y="3696"/>
            <a:chExt cx="5760" cy="618"/>
          </a:xfrm>
        </p:grpSpPr>
        <p:pic>
          <p:nvPicPr>
            <p:cNvPr id="6" name="Picture 14" descr="Starfishgrey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51"/>
              <a:ext cx="5760" cy="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15"/>
            <p:cNvSpPr>
              <a:spLocks noChangeArrowheads="1"/>
            </p:cNvSpPr>
            <p:nvPr/>
          </p:nvSpPr>
          <p:spPr bwMode="auto">
            <a:xfrm>
              <a:off x="4340" y="4099"/>
              <a:ext cx="1419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lnSpc>
                  <a:spcPct val="18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en-US" sz="800" dirty="0">
                  <a:solidFill>
                    <a:srgbClr val="000000"/>
                  </a:solidFill>
                  <a:ea typeface="MS PGothic" pitchFamily="34" charset="-128"/>
                  <a:cs typeface="Arial" pitchFamily="34" charset="0"/>
                </a:rPr>
                <a:t>Copyright </a:t>
              </a:r>
              <a:r>
                <a:rPr lang="en-US" altLang="ja-JP" sz="800" dirty="0">
                  <a:solidFill>
                    <a:srgbClr val="000000"/>
                  </a:solidFill>
                  <a:ea typeface="MS PGothic" pitchFamily="34" charset="-128"/>
                  <a:cs typeface="Arial" pitchFamily="34" charset="0"/>
                </a:rPr>
                <a:t>© Ministry of Education, Singapore.</a:t>
              </a:r>
              <a:endParaRPr lang="en-US" sz="800" dirty="0">
                <a:solidFill>
                  <a:srgbClr val="000000"/>
                </a:solidFill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 flipV="1">
              <a:off x="0" y="3696"/>
              <a:ext cx="5760" cy="4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400" i="1" dirty="0">
                <a:solidFill>
                  <a:srgbClr val="FF051D"/>
                </a:solidFill>
                <a:ea typeface="MS PGothic" pitchFamily="34" charset="-128"/>
                <a:cs typeface="Arial" pitchFamily="34" charset="0"/>
              </a:endParaRPr>
            </a:p>
          </p:txBody>
        </p:sp>
        <p:pic>
          <p:nvPicPr>
            <p:cNvPr id="9" name="Picture 17" descr="MOElogo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3808"/>
              <a:ext cx="528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Picture 7" descr="Starfis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9144000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3" descr="ta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867400"/>
            <a:ext cx="32766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4" descr="MOE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3400"/>
            <a:ext cx="131921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3721100" y="5969000"/>
            <a:ext cx="510540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lnSpc>
                <a:spcPct val="18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900" b="0" dirty="0">
                <a:latin typeface="Helvetica" pitchFamily="34" charset="0"/>
                <a:ea typeface="MS PGothic" pitchFamily="34" charset="-128"/>
              </a:rPr>
              <a:t>Integrity, the Foundation </a:t>
            </a:r>
            <a:r>
              <a:rPr lang="en-US" sz="1800" dirty="0">
                <a:ea typeface="MS PGothic" pitchFamily="34" charset="-128"/>
              </a:rPr>
              <a:t>.</a:t>
            </a:r>
            <a:r>
              <a:rPr lang="en-US" sz="900" b="0" dirty="0">
                <a:latin typeface="Helvetica" pitchFamily="34" charset="0"/>
                <a:ea typeface="MS PGothic" pitchFamily="34" charset="-128"/>
              </a:rPr>
              <a:t> People, our Focus </a:t>
            </a:r>
            <a:r>
              <a:rPr lang="en-US" sz="1800" dirty="0">
                <a:ea typeface="MS PGothic" pitchFamily="34" charset="-128"/>
              </a:rPr>
              <a:t>.</a:t>
            </a:r>
            <a:r>
              <a:rPr lang="en-US" sz="900" b="0" dirty="0">
                <a:latin typeface="Helvetica" pitchFamily="34" charset="0"/>
                <a:ea typeface="MS PGothic" pitchFamily="34" charset="-128"/>
              </a:rPr>
              <a:t> Learning, our Passion </a:t>
            </a:r>
            <a:r>
              <a:rPr lang="en-US" sz="1800" dirty="0">
                <a:ea typeface="MS PGothic" pitchFamily="34" charset="-128"/>
              </a:rPr>
              <a:t>.</a:t>
            </a:r>
            <a:r>
              <a:rPr lang="en-US" sz="900" b="0" dirty="0">
                <a:latin typeface="Helvetica" pitchFamily="34" charset="0"/>
                <a:ea typeface="MS PGothic" pitchFamily="34" charset="-128"/>
              </a:rPr>
              <a:t> Excellence, our Pursuit</a:t>
            </a:r>
          </a:p>
        </p:txBody>
      </p:sp>
      <p:sp>
        <p:nvSpPr>
          <p:cNvPr id="1339400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676400" y="533400"/>
            <a:ext cx="6934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39401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97751-EE63-486F-9E1E-2F3ADA9A7E71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6BEDC-305D-4188-8BCD-EF8C39823F3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489565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AC731-DC98-4FAC-ACBB-BD64B7278300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1DD8F-2BFC-4333-8D9D-95D07F7D52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483899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06883-9CF4-4C91-9B74-C415EFFBFBE5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50C69-D3DA-4A6B-A166-241CF42F8B2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941073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08113"/>
            <a:ext cx="3810000" cy="43068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08113"/>
            <a:ext cx="3810000" cy="43068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00499-7A89-4D32-B2BD-750099FBF9AA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F4981-08A8-4830-8328-C705F25DBA0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343422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451EE-3B0E-4D49-9515-599F61EB108C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280ED-2A6D-4D5C-8B35-539168B58CC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803981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F3E001-2586-46F6-A93F-8776888DEADD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DB285D-E51E-4777-9A14-FB4EFA3BCAC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21352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43BC6-65C4-4BA6-97F3-5ADB88ECD64C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28F25-7186-40EF-90FF-FCC3C4E7CE6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958779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9F57F-2B0E-47E4-AD8F-EB4ED3BB8341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F4BB8-633C-4DE7-9754-575D4FF63EB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806737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7670F-4DFA-485D-B9E3-3CB466850021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6041E-CDDE-40A2-BEE7-423C6A73697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393145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12836A-CE02-4539-B07E-3A55F031E676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149A3-5273-4E7A-816F-F37D124D00F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54018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slow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98438"/>
            <a:ext cx="1943100" cy="5516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98438"/>
            <a:ext cx="5676900" cy="5516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BAE2C-D021-43F1-A33B-3A9CB61DD239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7E0B5-F221-498E-9B61-C8DA9973684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279131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98438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408113"/>
            <a:ext cx="3810000" cy="43068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08113"/>
            <a:ext cx="3810000" cy="43068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85597-86AF-4E34-A9BD-624ACC1FF098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B71D2-93C3-41B8-A9AC-F57C328B29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871365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98438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408113"/>
            <a:ext cx="7772400" cy="43068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C0B32-0895-4662-80C0-B84F84F70ADE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1502D-A0DC-4385-9CC5-664E4530D87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968364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98438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408113"/>
            <a:ext cx="3810000" cy="43068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408113"/>
            <a:ext cx="3810000" cy="20764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636963"/>
            <a:ext cx="3810000" cy="20780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CBD6C-969A-4904-9CA4-A7EE504282E4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2E43F-4FDE-4D84-9CE5-6FA0635A580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951486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3" name="Picture 13" descr="star"/>
          <p:cNvPicPr>
            <a:picLocks noChangeAspect="1" noChangeArrowheads="1"/>
          </p:cNvPicPr>
          <p:nvPr userDrawn="1"/>
        </p:nvPicPr>
        <p:blipFill>
          <a:blip r:embed="rId2" cstate="print"/>
          <a:srcRect t="3517"/>
          <a:stretch>
            <a:fillRect/>
          </a:stretch>
        </p:blipFill>
        <p:spPr bwMode="auto">
          <a:xfrm>
            <a:off x="179512" y="1752600"/>
            <a:ext cx="8784976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star"/>
          <p:cNvPicPr>
            <a:picLocks noChangeAspect="1" noChangeArrowheads="1"/>
          </p:cNvPicPr>
          <p:nvPr userDrawn="1"/>
        </p:nvPicPr>
        <p:blipFill>
          <a:blip r:embed="rId3" cstate="print">
            <a:lum bright="70000" contrast="-70000"/>
          </a:blip>
          <a:srcRect t="30302" b="16667"/>
          <a:stretch>
            <a:fillRect/>
          </a:stretch>
        </p:blipFill>
        <p:spPr bwMode="auto">
          <a:xfrm>
            <a:off x="179512" y="6019800"/>
            <a:ext cx="8784976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2"/>
          <p:cNvSpPr txBox="1">
            <a:spLocks noChangeArrowheads="1"/>
          </p:cNvSpPr>
          <p:nvPr userDrawn="1"/>
        </p:nvSpPr>
        <p:spPr bwMode="auto">
          <a:xfrm>
            <a:off x="5508104" y="6049963"/>
            <a:ext cx="40386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80000"/>
              </a:lnSpc>
              <a:spcBef>
                <a:spcPct val="50000"/>
              </a:spcBef>
              <a:defRPr/>
            </a:pPr>
            <a:r>
              <a:rPr lang="en-US" dirty="0">
                <a:solidFill>
                  <a:srgbClr val="5F5F5F"/>
                </a:solidFill>
                <a:ea typeface="MS PGothic" pitchFamily="34" charset="-128"/>
              </a:rPr>
              <a:t>Ministry of Education, Singapore</a:t>
            </a:r>
          </a:p>
        </p:txBody>
      </p:sp>
      <p:sp>
        <p:nvSpPr>
          <p:cNvPr id="7" name="Line 17"/>
          <p:cNvSpPr>
            <a:spLocks noChangeShapeType="1"/>
          </p:cNvSpPr>
          <p:nvPr userDrawn="1"/>
        </p:nvSpPr>
        <p:spPr bwMode="auto">
          <a:xfrm>
            <a:off x="179512" y="6019800"/>
            <a:ext cx="8784976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Line 19"/>
          <p:cNvSpPr>
            <a:spLocks noChangeShapeType="1"/>
          </p:cNvSpPr>
          <p:nvPr userDrawn="1"/>
        </p:nvSpPr>
        <p:spPr bwMode="auto">
          <a:xfrm>
            <a:off x="179512" y="1752600"/>
            <a:ext cx="878497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11" name="Picture 2" descr="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88640"/>
            <a:ext cx="1447800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8"/>
          <p:cNvSpPr>
            <a:spLocks noChangeArrowheads="1"/>
          </p:cNvSpPr>
          <p:nvPr userDrawn="1"/>
        </p:nvSpPr>
        <p:spPr bwMode="auto">
          <a:xfrm flipV="1">
            <a:off x="179512" y="1551112"/>
            <a:ext cx="8784976" cy="776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>
              <a:defRPr/>
            </a:pPr>
            <a:endParaRPr lang="en-US" sz="2400" i="1">
              <a:solidFill>
                <a:srgbClr val="FF051D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3322278"/>
      </p:ext>
    </p:extLst>
  </p:cSld>
  <p:clrMapOvr>
    <a:masterClrMapping/>
  </p:clrMapOvr>
  <p:transition spd="slow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845702"/>
      </p:ext>
    </p:extLst>
  </p:cSld>
  <p:clrMapOvr>
    <a:masterClrMapping/>
  </p:clrMapOvr>
  <p:transition spd="slow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987888"/>
      </p:ext>
    </p:extLst>
  </p:cSld>
  <p:clrMapOvr>
    <a:masterClrMapping/>
  </p:clrMapOvr>
  <p:transition spd="slow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07402"/>
      </p:ext>
    </p:extLst>
  </p:cSld>
  <p:clrMapOvr>
    <a:masterClrMapping/>
  </p:clrMapOvr>
  <p:transition spd="slow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652738"/>
      </p:ext>
    </p:extLst>
  </p:cSld>
  <p:clrMapOvr>
    <a:masterClrMapping/>
  </p:clrMapOvr>
  <p:transition spd="slow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186494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slow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684466"/>
      </p:ext>
    </p:extLst>
  </p:cSld>
  <p:clrMapOvr>
    <a:masterClrMapping/>
  </p:clrMapOvr>
  <p:transition spd="slow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69819"/>
      </p:ext>
    </p:extLst>
  </p:cSld>
  <p:clrMapOvr>
    <a:masterClrMapping/>
  </p:clrMapOvr>
  <p:transition spd="slow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814809"/>
      </p:ext>
    </p:extLst>
  </p:cSld>
  <p:clrMapOvr>
    <a:masterClrMapping/>
  </p:clrMapOvr>
  <p:transition spd="slow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937850"/>
      </p:ext>
    </p:extLst>
  </p:cSld>
  <p:clrMapOvr>
    <a:masterClrMapping/>
  </p:clrMapOvr>
  <p:transition spd="slow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570962"/>
      </p:ext>
    </p:extLst>
  </p:cSld>
  <p:clrMapOvr>
    <a:masterClrMapping/>
  </p:clrMapOvr>
  <p:transition spd="slow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21801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entury Gothic" pitchFamily="34" charset="0"/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093158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3" name="Picture 13" descr="star"/>
          <p:cNvPicPr>
            <a:picLocks noChangeAspect="1" noChangeArrowheads="1"/>
          </p:cNvPicPr>
          <p:nvPr userDrawn="1"/>
        </p:nvPicPr>
        <p:blipFill>
          <a:blip r:embed="rId2" cstate="print"/>
          <a:srcRect t="3517"/>
          <a:stretch>
            <a:fillRect/>
          </a:stretch>
        </p:blipFill>
        <p:spPr bwMode="auto">
          <a:xfrm>
            <a:off x="179512" y="1752600"/>
            <a:ext cx="8784976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star"/>
          <p:cNvPicPr>
            <a:picLocks noChangeAspect="1" noChangeArrowheads="1"/>
          </p:cNvPicPr>
          <p:nvPr userDrawn="1"/>
        </p:nvPicPr>
        <p:blipFill>
          <a:blip r:embed="rId3" cstate="print">
            <a:lum bright="70000" contrast="-70000"/>
          </a:blip>
          <a:srcRect t="30302" b="16667"/>
          <a:stretch>
            <a:fillRect/>
          </a:stretch>
        </p:blipFill>
        <p:spPr bwMode="auto">
          <a:xfrm>
            <a:off x="179512" y="6019800"/>
            <a:ext cx="8784976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2"/>
          <p:cNvSpPr txBox="1">
            <a:spLocks noChangeArrowheads="1"/>
          </p:cNvSpPr>
          <p:nvPr userDrawn="1"/>
        </p:nvSpPr>
        <p:spPr bwMode="auto">
          <a:xfrm>
            <a:off x="5508104" y="6049963"/>
            <a:ext cx="40386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80000"/>
              </a:lnSpc>
              <a:spcBef>
                <a:spcPct val="50000"/>
              </a:spcBef>
              <a:defRPr/>
            </a:pPr>
            <a:r>
              <a:rPr lang="en-US" dirty="0">
                <a:solidFill>
                  <a:srgbClr val="5F5F5F"/>
                </a:solidFill>
                <a:ea typeface="MS PGothic" pitchFamily="34" charset="-128"/>
              </a:rPr>
              <a:t>Ministry of Education, Singapore</a:t>
            </a:r>
          </a:p>
        </p:txBody>
      </p:sp>
      <p:sp>
        <p:nvSpPr>
          <p:cNvPr id="7" name="Line 17"/>
          <p:cNvSpPr>
            <a:spLocks noChangeShapeType="1"/>
          </p:cNvSpPr>
          <p:nvPr userDrawn="1"/>
        </p:nvSpPr>
        <p:spPr bwMode="auto">
          <a:xfrm>
            <a:off x="179512" y="6019800"/>
            <a:ext cx="8784976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Line 19"/>
          <p:cNvSpPr>
            <a:spLocks noChangeShapeType="1"/>
          </p:cNvSpPr>
          <p:nvPr userDrawn="1"/>
        </p:nvSpPr>
        <p:spPr bwMode="auto">
          <a:xfrm>
            <a:off x="179512" y="1752600"/>
            <a:ext cx="878497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11" name="Picture 2" descr="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88640"/>
            <a:ext cx="1447800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8"/>
          <p:cNvSpPr>
            <a:spLocks noChangeArrowheads="1"/>
          </p:cNvSpPr>
          <p:nvPr userDrawn="1"/>
        </p:nvSpPr>
        <p:spPr bwMode="auto">
          <a:xfrm flipV="1">
            <a:off x="179512" y="1551112"/>
            <a:ext cx="8784976" cy="776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>
              <a:defRPr/>
            </a:pPr>
            <a:endParaRPr lang="en-US" sz="2400" i="1">
              <a:solidFill>
                <a:srgbClr val="FF051D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56570180"/>
      </p:ext>
    </p:extLst>
  </p:cSld>
  <p:clrMapOvr>
    <a:masterClrMapping/>
  </p:clrMapOvr>
  <p:transition spd="slow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958926"/>
      </p:ext>
    </p:extLst>
  </p:cSld>
  <p:clrMapOvr>
    <a:masterClrMapping/>
  </p:clrMapOvr>
  <p:transition spd="slow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35470"/>
      </p:ext>
    </p:extLst>
  </p:cSld>
  <p:clrMapOvr>
    <a:masterClrMapping/>
  </p:clrMapOvr>
  <p:transition spd="slow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105690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slow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856228"/>
      </p:ext>
    </p:extLst>
  </p:cSld>
  <p:clrMapOvr>
    <a:masterClrMapping/>
  </p:clrMapOvr>
  <p:transition spd="slow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571799"/>
      </p:ext>
    </p:extLst>
  </p:cSld>
  <p:clrMapOvr>
    <a:masterClrMapping/>
  </p:clrMapOvr>
  <p:transition spd="slow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470164"/>
      </p:ext>
    </p:extLst>
  </p:cSld>
  <p:clrMapOvr>
    <a:masterClrMapping/>
  </p:clrMapOvr>
  <p:transition spd="slow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079686"/>
      </p:ext>
    </p:extLst>
  </p:cSld>
  <p:clrMapOvr>
    <a:masterClrMapping/>
  </p:clrMapOvr>
  <p:transition spd="slow"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613163"/>
      </p:ext>
    </p:extLst>
  </p:cSld>
  <p:clrMapOvr>
    <a:masterClrMapping/>
  </p:clrMapOvr>
  <p:transition spd="slow"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495153"/>
      </p:ext>
    </p:extLst>
  </p:cSld>
  <p:clrMapOvr>
    <a:masterClrMapping/>
  </p:clrMapOvr>
  <p:transition spd="slow"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834562"/>
      </p:ext>
    </p:extLst>
  </p:cSld>
  <p:clrMapOvr>
    <a:masterClrMapping/>
  </p:clrMapOvr>
  <p:transition spd="slow"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21801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entury Gothic" pitchFamily="34" charset="0"/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301113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3050"/>
            <a:ext cx="9144000" cy="5191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990600"/>
            <a:ext cx="4038600" cy="2024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2024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spcBef>
                <a:spcPct val="50000"/>
              </a:spcBef>
              <a:defRPr b="1"/>
            </a:lvl1pPr>
          </a:lstStyle>
          <a:p>
            <a:fld id="{5B851090-7F05-4523-BC4D-F0EB297334AC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fld id="{2CFD36E4-3888-4765-A7FF-8469AAF550E3}" type="slidenum">
              <a:rPr lang="en-US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r>
              <a:rPr lang="en-US">
                <a:solidFill>
                  <a:srgbClr val="000000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3541894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3" name="Picture 13" descr="star"/>
          <p:cNvPicPr>
            <a:picLocks noChangeAspect="1" noChangeArrowheads="1"/>
          </p:cNvPicPr>
          <p:nvPr userDrawn="1"/>
        </p:nvPicPr>
        <p:blipFill>
          <a:blip r:embed="rId2" cstate="print"/>
          <a:srcRect t="3517"/>
          <a:stretch>
            <a:fillRect/>
          </a:stretch>
        </p:blipFill>
        <p:spPr bwMode="auto">
          <a:xfrm>
            <a:off x="179512" y="1752600"/>
            <a:ext cx="8784976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star"/>
          <p:cNvPicPr>
            <a:picLocks noChangeAspect="1" noChangeArrowheads="1"/>
          </p:cNvPicPr>
          <p:nvPr userDrawn="1"/>
        </p:nvPicPr>
        <p:blipFill>
          <a:blip r:embed="rId3" cstate="print">
            <a:lum bright="70000" contrast="-70000"/>
          </a:blip>
          <a:srcRect t="30302" b="16667"/>
          <a:stretch>
            <a:fillRect/>
          </a:stretch>
        </p:blipFill>
        <p:spPr bwMode="auto">
          <a:xfrm>
            <a:off x="179512" y="6019800"/>
            <a:ext cx="8784976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2"/>
          <p:cNvSpPr txBox="1">
            <a:spLocks noChangeArrowheads="1"/>
          </p:cNvSpPr>
          <p:nvPr userDrawn="1"/>
        </p:nvSpPr>
        <p:spPr bwMode="auto">
          <a:xfrm>
            <a:off x="5508104" y="6049963"/>
            <a:ext cx="40386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80000"/>
              </a:lnSpc>
              <a:spcBef>
                <a:spcPct val="50000"/>
              </a:spcBef>
              <a:defRPr/>
            </a:pPr>
            <a:r>
              <a:rPr lang="en-US" dirty="0">
                <a:solidFill>
                  <a:srgbClr val="5F5F5F"/>
                </a:solidFill>
                <a:ea typeface="MS PGothic" pitchFamily="34" charset="-128"/>
              </a:rPr>
              <a:t>Ministry of Education, Singapore</a:t>
            </a:r>
          </a:p>
        </p:txBody>
      </p:sp>
      <p:sp>
        <p:nvSpPr>
          <p:cNvPr id="7" name="Line 17"/>
          <p:cNvSpPr>
            <a:spLocks noChangeShapeType="1"/>
          </p:cNvSpPr>
          <p:nvPr userDrawn="1"/>
        </p:nvSpPr>
        <p:spPr bwMode="auto">
          <a:xfrm>
            <a:off x="179512" y="6019800"/>
            <a:ext cx="8784976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Line 19"/>
          <p:cNvSpPr>
            <a:spLocks noChangeShapeType="1"/>
          </p:cNvSpPr>
          <p:nvPr userDrawn="1"/>
        </p:nvSpPr>
        <p:spPr bwMode="auto">
          <a:xfrm>
            <a:off x="179512" y="1752600"/>
            <a:ext cx="878497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11" name="Picture 2" descr="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88640"/>
            <a:ext cx="1447800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8"/>
          <p:cNvSpPr>
            <a:spLocks noChangeArrowheads="1"/>
          </p:cNvSpPr>
          <p:nvPr userDrawn="1"/>
        </p:nvSpPr>
        <p:spPr bwMode="auto">
          <a:xfrm flipV="1">
            <a:off x="179512" y="1551112"/>
            <a:ext cx="8784976" cy="776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>
              <a:defRPr/>
            </a:pPr>
            <a:endParaRPr lang="en-US" sz="2400" i="1">
              <a:solidFill>
                <a:srgbClr val="FF051D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323370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slow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16216" y="63093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650351"/>
      </p:ext>
    </p:extLst>
  </p:cSld>
  <p:clrMapOvr>
    <a:masterClrMapping/>
  </p:clrMapOvr>
  <p:transition spd="slow"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490366"/>
      </p:ext>
    </p:extLst>
  </p:cSld>
  <p:clrMapOvr>
    <a:masterClrMapping/>
  </p:clrMapOvr>
  <p:transition spd="slow"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662309"/>
      </p:ext>
    </p:extLst>
  </p:cSld>
  <p:clrMapOvr>
    <a:masterClrMapping/>
  </p:clrMapOvr>
  <p:transition spd="slow"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684203"/>
      </p:ext>
    </p:extLst>
  </p:cSld>
  <p:clrMapOvr>
    <a:masterClrMapping/>
  </p:clrMapOvr>
  <p:transition spd="slow"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959866"/>
      </p:ext>
    </p:extLst>
  </p:cSld>
  <p:clrMapOvr>
    <a:masterClrMapping/>
  </p:clrMapOvr>
  <p:transition spd="slow"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804248" y="623731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290558"/>
      </p:ext>
    </p:extLst>
  </p:cSld>
  <p:clrMapOvr>
    <a:masterClrMapping/>
  </p:clrMapOvr>
  <p:transition spd="slow"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037989"/>
      </p:ext>
    </p:extLst>
  </p:cSld>
  <p:clrMapOvr>
    <a:masterClrMapping/>
  </p:clrMapOvr>
  <p:transition spd="slow"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21833"/>
      </p:ext>
    </p:extLst>
  </p:cSld>
  <p:clrMapOvr>
    <a:masterClrMapping/>
  </p:clrMapOvr>
  <p:transition spd="slow"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198154"/>
      </p:ext>
    </p:extLst>
  </p:cSld>
  <p:clrMapOvr>
    <a:masterClrMapping/>
  </p:clrMapOvr>
  <p:transition spd="slow"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454980"/>
      </p:ext>
    </p:extLst>
  </p:cSld>
  <p:clrMapOvr>
    <a:masterClrMapping/>
  </p:clrMapOvr>
  <p:transition spd="slow">
    <p:fade/>
  </p:transition>
</p:sldLayout>
</file>

<file path=ppt/slideMasters/_rels/slideMaster1.xml.rels>&#65279;<?xml version="1.0" encoding="utf-8" standalone="yes"?>
<Relationships xmlns="http://schemas.openxmlformats.org/package/2006/relationships">
  <Relationship Id="rId8" Type="http://schemas.openxmlformats.org/officeDocument/2006/relationships/slideLayout" Target="../slideLayouts/slideLayout8.xml" />
  <Relationship Id="rId13" Type="http://schemas.openxmlformats.org/officeDocument/2006/relationships/slideLayout" Target="../slideLayouts/slideLayout13.xml" />
  <Relationship Id="rId3" Type="http://schemas.openxmlformats.org/officeDocument/2006/relationships/slideLayout" Target="../slideLayouts/slideLayout3.xml" />
  <Relationship Id="rId7" Type="http://schemas.openxmlformats.org/officeDocument/2006/relationships/slideLayout" Target="../slideLayouts/slideLayout7.xml" />
  <Relationship Id="rId12" Type="http://schemas.openxmlformats.org/officeDocument/2006/relationships/slideLayout" Target="../slideLayouts/slideLayout12.xml" />
  <Relationship Id="rId2" Type="http://schemas.openxmlformats.org/officeDocument/2006/relationships/slideLayout" Target="../slideLayouts/slideLayout2.xml" />
  <Relationship Id="rId1" Type="http://schemas.openxmlformats.org/officeDocument/2006/relationships/slideLayout" Target="../slideLayouts/slideLayout1.xml" />
  <Relationship Id="rId6" Type="http://schemas.openxmlformats.org/officeDocument/2006/relationships/slideLayout" Target="../slideLayouts/slideLayout6.xml" />
  <Relationship Id="rId11" Type="http://schemas.openxmlformats.org/officeDocument/2006/relationships/slideLayout" Target="../slideLayouts/slideLayout11.xml" />
  <Relationship Id="rId5" Type="http://schemas.openxmlformats.org/officeDocument/2006/relationships/slideLayout" Target="../slideLayouts/slideLayout5.xml" />
  <Relationship Id="rId10" Type="http://schemas.openxmlformats.org/officeDocument/2006/relationships/slideLayout" Target="../slideLayouts/slideLayout10.xml" />
  <Relationship Id="rId4" Type="http://schemas.openxmlformats.org/officeDocument/2006/relationships/slideLayout" Target="../slideLayouts/slideLayout4.xml" />
  <Relationship Id="rId9" Type="http://schemas.openxmlformats.org/officeDocument/2006/relationships/slideLayout" Target="../slideLayouts/slideLayout9.xml" />
  <Relationship Id="rId14" Type="http://schemas.openxmlformats.org/officeDocument/2006/relationships/theme" Target="../theme/theme1.xml" />
</Relationships>
</file>

<file path=ppt/slideMasters/_rels/slideMaster2.xml.rels>&#65279;<?xml version="1.0" encoding="utf-8" standalone="yes"?>
<Relationships xmlns="http://schemas.openxmlformats.org/package/2006/relationships">
  <Relationship Id="rId8" Type="http://schemas.openxmlformats.org/officeDocument/2006/relationships/slideLayout" Target="../slideLayouts/slideLayout21.xml" />
  <Relationship Id="rId3" Type="http://schemas.openxmlformats.org/officeDocument/2006/relationships/slideLayout" Target="../slideLayouts/slideLayout16.xml" />
  <Relationship Id="rId7" Type="http://schemas.openxmlformats.org/officeDocument/2006/relationships/slideLayout" Target="../slideLayouts/slideLayout20.xml" />
  <Relationship Id="rId12" Type="http://schemas.openxmlformats.org/officeDocument/2006/relationships/theme" Target="../theme/theme2.xml" />
  <Relationship Id="rId2" Type="http://schemas.openxmlformats.org/officeDocument/2006/relationships/slideLayout" Target="../slideLayouts/slideLayout15.xml" />
  <Relationship Id="rId1" Type="http://schemas.openxmlformats.org/officeDocument/2006/relationships/slideLayout" Target="../slideLayouts/slideLayout14.xml" />
  <Relationship Id="rId6" Type="http://schemas.openxmlformats.org/officeDocument/2006/relationships/slideLayout" Target="../slideLayouts/slideLayout19.xml" />
  <Relationship Id="rId11" Type="http://schemas.openxmlformats.org/officeDocument/2006/relationships/slideLayout" Target="../slideLayouts/slideLayout24.xml" />
  <Relationship Id="rId5" Type="http://schemas.openxmlformats.org/officeDocument/2006/relationships/slideLayout" Target="../slideLayouts/slideLayout18.xml" />
  <Relationship Id="rId10" Type="http://schemas.openxmlformats.org/officeDocument/2006/relationships/slideLayout" Target="../slideLayouts/slideLayout23.xml" />
  <Relationship Id="rId4" Type="http://schemas.openxmlformats.org/officeDocument/2006/relationships/slideLayout" Target="../slideLayouts/slideLayout17.xml" />
  <Relationship Id="rId9" Type="http://schemas.openxmlformats.org/officeDocument/2006/relationships/slideLayout" Target="../slideLayouts/slideLayout22.xml" />
</Relationships>
</file>

<file path=ppt/slideMasters/_rels/slideMaster3.xml.rels>&#65279;<?xml version="1.0" encoding="utf-8" standalone="yes"?>
<Relationships xmlns="http://schemas.openxmlformats.org/package/2006/relationships">
  <Relationship Id="rId8" Type="http://schemas.openxmlformats.org/officeDocument/2006/relationships/slideLayout" Target="../slideLayouts/slideLayout32.xml" />
  <Relationship Id="rId13" Type="http://schemas.openxmlformats.org/officeDocument/2006/relationships/image" Target="../media/image3.jpeg" />
  <Relationship Id="rId3" Type="http://schemas.openxmlformats.org/officeDocument/2006/relationships/slideLayout" Target="../slideLayouts/slideLayout27.xml" />
  <Relationship Id="rId7" Type="http://schemas.openxmlformats.org/officeDocument/2006/relationships/slideLayout" Target="../slideLayouts/slideLayout31.xml" />
  <Relationship Id="rId12" Type="http://schemas.openxmlformats.org/officeDocument/2006/relationships/theme" Target="../theme/theme3.xml" />
  <Relationship Id="rId2" Type="http://schemas.openxmlformats.org/officeDocument/2006/relationships/slideLayout" Target="../slideLayouts/slideLayout26.xml" />
  <Relationship Id="rId1" Type="http://schemas.openxmlformats.org/officeDocument/2006/relationships/slideLayout" Target="../slideLayouts/slideLayout25.xml" />
  <Relationship Id="rId6" Type="http://schemas.openxmlformats.org/officeDocument/2006/relationships/slideLayout" Target="../slideLayouts/slideLayout30.xml" />
  <Relationship Id="rId11" Type="http://schemas.openxmlformats.org/officeDocument/2006/relationships/slideLayout" Target="../slideLayouts/slideLayout35.xml" />
  <Relationship Id="rId5" Type="http://schemas.openxmlformats.org/officeDocument/2006/relationships/slideLayout" Target="../slideLayouts/slideLayout29.xml" />
  <Relationship Id="rId10" Type="http://schemas.openxmlformats.org/officeDocument/2006/relationships/slideLayout" Target="../slideLayouts/slideLayout34.xml" />
  <Relationship Id="rId4" Type="http://schemas.openxmlformats.org/officeDocument/2006/relationships/slideLayout" Target="../slideLayouts/slideLayout28.xml" />
  <Relationship Id="rId9" Type="http://schemas.openxmlformats.org/officeDocument/2006/relationships/slideLayout" Target="../slideLayouts/slideLayout33.xml" />
  <Relationship Id="rId14" Type="http://schemas.openxmlformats.org/officeDocument/2006/relationships/image" Target="../media/image4.jpeg" />
</Relationships>
</file>

<file path=ppt/slideMasters/_rels/slideMaster4.xml.rels>&#65279;<?xml version="1.0" encoding="utf-8" standalone="yes"?>
<Relationships xmlns="http://schemas.openxmlformats.org/package/2006/relationships">
  <Relationship Id="rId8" Type="http://schemas.openxmlformats.org/officeDocument/2006/relationships/slideLayout" Target="../slideLayouts/slideLayout43.xml" />
  <Relationship Id="rId13" Type="http://schemas.openxmlformats.org/officeDocument/2006/relationships/slideLayout" Target="../slideLayouts/slideLayout48.xml" />
  <Relationship Id="rId3" Type="http://schemas.openxmlformats.org/officeDocument/2006/relationships/slideLayout" Target="../slideLayouts/slideLayout38.xml" />
  <Relationship Id="rId7" Type="http://schemas.openxmlformats.org/officeDocument/2006/relationships/slideLayout" Target="../slideLayouts/slideLayout42.xml" />
  <Relationship Id="rId12" Type="http://schemas.openxmlformats.org/officeDocument/2006/relationships/slideLayout" Target="../slideLayouts/slideLayout47.xml" />
  <Relationship Id="rId17" Type="http://schemas.openxmlformats.org/officeDocument/2006/relationships/image" Target="../media/image8.jpeg" />
  <Relationship Id="rId2" Type="http://schemas.openxmlformats.org/officeDocument/2006/relationships/slideLayout" Target="../slideLayouts/slideLayout37.xml" />
  <Relationship Id="rId16" Type="http://schemas.openxmlformats.org/officeDocument/2006/relationships/image" Target="../media/image7.jpeg" />
  <Relationship Id="rId1" Type="http://schemas.openxmlformats.org/officeDocument/2006/relationships/slideLayout" Target="../slideLayouts/slideLayout36.xml" />
  <Relationship Id="rId6" Type="http://schemas.openxmlformats.org/officeDocument/2006/relationships/slideLayout" Target="../slideLayouts/slideLayout41.xml" />
  <Relationship Id="rId11" Type="http://schemas.openxmlformats.org/officeDocument/2006/relationships/slideLayout" Target="../slideLayouts/slideLayout46.xml" />
  <Relationship Id="rId5" Type="http://schemas.openxmlformats.org/officeDocument/2006/relationships/slideLayout" Target="../slideLayouts/slideLayout40.xml" />
  <Relationship Id="rId15" Type="http://schemas.openxmlformats.org/officeDocument/2006/relationships/theme" Target="../theme/theme4.xml" />
  <Relationship Id="rId10" Type="http://schemas.openxmlformats.org/officeDocument/2006/relationships/slideLayout" Target="../slideLayouts/slideLayout45.xml" />
  <Relationship Id="rId4" Type="http://schemas.openxmlformats.org/officeDocument/2006/relationships/slideLayout" Target="../slideLayouts/slideLayout39.xml" />
  <Relationship Id="rId9" Type="http://schemas.openxmlformats.org/officeDocument/2006/relationships/slideLayout" Target="../slideLayouts/slideLayout44.xml" />
  <Relationship Id="rId14" Type="http://schemas.openxmlformats.org/officeDocument/2006/relationships/slideLayout" Target="../slideLayouts/slideLayout49.xml" />
</Relationships>
</file>

<file path=ppt/slideMasters/_rels/slideMaster5.xml.rels>&#65279;<?xml version="1.0" encoding="utf-8" standalone="yes"?>
<Relationships xmlns="http://schemas.openxmlformats.org/package/2006/relationships">
  <Relationship Id="rId8" Type="http://schemas.openxmlformats.org/officeDocument/2006/relationships/slideLayout" Target="../slideLayouts/slideLayout57.xml" />
  <Relationship Id="rId13" Type="http://schemas.openxmlformats.org/officeDocument/2006/relationships/slideLayout" Target="../slideLayouts/slideLayout62.xml" />
  <Relationship Id="rId3" Type="http://schemas.openxmlformats.org/officeDocument/2006/relationships/slideLayout" Target="../slideLayouts/slideLayout52.xml" />
  <Relationship Id="rId7" Type="http://schemas.openxmlformats.org/officeDocument/2006/relationships/slideLayout" Target="../slideLayouts/slideLayout56.xml" />
  <Relationship Id="rId12" Type="http://schemas.openxmlformats.org/officeDocument/2006/relationships/slideLayout" Target="../slideLayouts/slideLayout61.xml" />
  <Relationship Id="rId17" Type="http://schemas.openxmlformats.org/officeDocument/2006/relationships/image" Target="../media/image12.jpeg" />
  <Relationship Id="rId2" Type="http://schemas.openxmlformats.org/officeDocument/2006/relationships/slideLayout" Target="../slideLayouts/slideLayout51.xml" />
  <Relationship Id="rId16" Type="http://schemas.openxmlformats.org/officeDocument/2006/relationships/image" Target="../media/image7.jpeg" />
  <Relationship Id="rId1" Type="http://schemas.openxmlformats.org/officeDocument/2006/relationships/slideLayout" Target="../slideLayouts/slideLayout50.xml" />
  <Relationship Id="rId6" Type="http://schemas.openxmlformats.org/officeDocument/2006/relationships/slideLayout" Target="../slideLayouts/slideLayout55.xml" />
  <Relationship Id="rId11" Type="http://schemas.openxmlformats.org/officeDocument/2006/relationships/slideLayout" Target="../slideLayouts/slideLayout60.xml" />
  <Relationship Id="rId5" Type="http://schemas.openxmlformats.org/officeDocument/2006/relationships/slideLayout" Target="../slideLayouts/slideLayout54.xml" />
  <Relationship Id="rId15" Type="http://schemas.openxmlformats.org/officeDocument/2006/relationships/theme" Target="../theme/theme5.xml" />
  <Relationship Id="rId10" Type="http://schemas.openxmlformats.org/officeDocument/2006/relationships/slideLayout" Target="../slideLayouts/slideLayout59.xml" />
  <Relationship Id="rId4" Type="http://schemas.openxmlformats.org/officeDocument/2006/relationships/slideLayout" Target="../slideLayouts/slideLayout53.xml" />
  <Relationship Id="rId9" Type="http://schemas.openxmlformats.org/officeDocument/2006/relationships/slideLayout" Target="../slideLayouts/slideLayout58.xml" />
  <Relationship Id="rId14" Type="http://schemas.openxmlformats.org/officeDocument/2006/relationships/slideLayout" Target="../slideLayouts/slideLayout63.xml" />
</Relationships>
</file>

<file path=ppt/slideMasters/_rels/slideMaster6.xml.rels>&#65279;<?xml version="1.0" encoding="utf-8" standalone="yes"?>
<Relationships xmlns="http://schemas.openxmlformats.org/package/2006/relationships">
  <Relationship Id="rId8" Type="http://schemas.openxmlformats.org/officeDocument/2006/relationships/slideLayout" Target="../slideLayouts/slideLayout71.xml" />
  <Relationship Id="rId13" Type="http://schemas.openxmlformats.org/officeDocument/2006/relationships/theme" Target="../theme/theme6.xml" />
  <Relationship Id="rId3" Type="http://schemas.openxmlformats.org/officeDocument/2006/relationships/slideLayout" Target="../slideLayouts/slideLayout66.xml" />
  <Relationship Id="rId7" Type="http://schemas.openxmlformats.org/officeDocument/2006/relationships/slideLayout" Target="../slideLayouts/slideLayout70.xml" />
  <Relationship Id="rId12" Type="http://schemas.openxmlformats.org/officeDocument/2006/relationships/slideLayout" Target="../slideLayouts/slideLayout75.xml" />
  <Relationship Id="rId2" Type="http://schemas.openxmlformats.org/officeDocument/2006/relationships/slideLayout" Target="../slideLayouts/slideLayout65.xml" />
  <Relationship Id="rId1" Type="http://schemas.openxmlformats.org/officeDocument/2006/relationships/slideLayout" Target="../slideLayouts/slideLayout64.xml" />
  <Relationship Id="rId6" Type="http://schemas.openxmlformats.org/officeDocument/2006/relationships/slideLayout" Target="../slideLayouts/slideLayout69.xml" />
  <Relationship Id="rId11" Type="http://schemas.openxmlformats.org/officeDocument/2006/relationships/slideLayout" Target="../slideLayouts/slideLayout74.xml" />
  <Relationship Id="rId5" Type="http://schemas.openxmlformats.org/officeDocument/2006/relationships/slideLayout" Target="../slideLayouts/slideLayout68.xml" />
  <Relationship Id="rId15" Type="http://schemas.openxmlformats.org/officeDocument/2006/relationships/image" Target="../media/image4.jpeg" />
  <Relationship Id="rId10" Type="http://schemas.openxmlformats.org/officeDocument/2006/relationships/slideLayout" Target="../slideLayouts/slideLayout73.xml" />
  <Relationship Id="rId4" Type="http://schemas.openxmlformats.org/officeDocument/2006/relationships/slideLayout" Target="../slideLayouts/slideLayout67.xml" />
  <Relationship Id="rId9" Type="http://schemas.openxmlformats.org/officeDocument/2006/relationships/slideLayout" Target="../slideLayouts/slideLayout72.xml" />
  <Relationship Id="rId14" Type="http://schemas.openxmlformats.org/officeDocument/2006/relationships/image" Target="../media/image3.jpeg" />
</Relationships>
</file>

<file path=ppt/slideMasters/_rels/slideMaster7.xml.rels>&#65279;<?xml version="1.0" encoding="utf-8" standalone="yes"?>
<Relationships xmlns="http://schemas.openxmlformats.org/package/2006/relationships">
  <Relationship Id="rId8" Type="http://schemas.openxmlformats.org/officeDocument/2006/relationships/slideLayout" Target="../slideLayouts/slideLayout83.xml" />
  <Relationship Id="rId13" Type="http://schemas.openxmlformats.org/officeDocument/2006/relationships/slideLayout" Target="../slideLayouts/slideLayout88.xml" />
  <Relationship Id="rId3" Type="http://schemas.openxmlformats.org/officeDocument/2006/relationships/slideLayout" Target="../slideLayouts/slideLayout78.xml" />
  <Relationship Id="rId7" Type="http://schemas.openxmlformats.org/officeDocument/2006/relationships/slideLayout" Target="../slideLayouts/slideLayout82.xml" />
  <Relationship Id="rId12" Type="http://schemas.openxmlformats.org/officeDocument/2006/relationships/slideLayout" Target="../slideLayouts/slideLayout87.xml" />
  <Relationship Id="rId2" Type="http://schemas.openxmlformats.org/officeDocument/2006/relationships/slideLayout" Target="../slideLayouts/slideLayout77.xml" />
  <Relationship Id="rId16" Type="http://schemas.openxmlformats.org/officeDocument/2006/relationships/image" Target="../media/image4.jpeg" />
  <Relationship Id="rId1" Type="http://schemas.openxmlformats.org/officeDocument/2006/relationships/slideLayout" Target="../slideLayouts/slideLayout76.xml" />
  <Relationship Id="rId6" Type="http://schemas.openxmlformats.org/officeDocument/2006/relationships/slideLayout" Target="../slideLayouts/slideLayout81.xml" />
  <Relationship Id="rId11" Type="http://schemas.openxmlformats.org/officeDocument/2006/relationships/slideLayout" Target="../slideLayouts/slideLayout86.xml" />
  <Relationship Id="rId5" Type="http://schemas.openxmlformats.org/officeDocument/2006/relationships/slideLayout" Target="../slideLayouts/slideLayout80.xml" />
  <Relationship Id="rId15" Type="http://schemas.openxmlformats.org/officeDocument/2006/relationships/image" Target="../media/image3.jpeg" />
  <Relationship Id="rId10" Type="http://schemas.openxmlformats.org/officeDocument/2006/relationships/slideLayout" Target="../slideLayouts/slideLayout85.xml" />
  <Relationship Id="rId4" Type="http://schemas.openxmlformats.org/officeDocument/2006/relationships/slideLayout" Target="../slideLayouts/slideLayout79.xml" />
  <Relationship Id="rId9" Type="http://schemas.openxmlformats.org/officeDocument/2006/relationships/slideLayout" Target="../slideLayouts/slideLayout84.xml" />
  <Relationship Id="rId14" Type="http://schemas.openxmlformats.org/officeDocument/2006/relationships/theme" Target="../theme/theme7.xml" />
</Relationships>
</file>

<file path=ppt/slideMasters/_rels/slideMaster8.xml.rels>&#65279;<?xml version="1.0" encoding="utf-8" standalone="yes"?>
<Relationships xmlns="http://schemas.openxmlformats.org/package/2006/relationships">
  <Relationship Id="rId8" Type="http://schemas.openxmlformats.org/officeDocument/2006/relationships/slideLayout" Target="../slideLayouts/slideLayout96.xml" />
  <Relationship Id="rId13" Type="http://schemas.openxmlformats.org/officeDocument/2006/relationships/slideLayout" Target="../slideLayouts/slideLayout101.xml" />
  <Relationship Id="rId3" Type="http://schemas.openxmlformats.org/officeDocument/2006/relationships/slideLayout" Target="../slideLayouts/slideLayout91.xml" />
  <Relationship Id="rId7" Type="http://schemas.openxmlformats.org/officeDocument/2006/relationships/slideLayout" Target="../slideLayouts/slideLayout95.xml" />
  <Relationship Id="rId12" Type="http://schemas.openxmlformats.org/officeDocument/2006/relationships/slideLayout" Target="../slideLayouts/slideLayout100.xml" />
  <Relationship Id="rId2" Type="http://schemas.openxmlformats.org/officeDocument/2006/relationships/slideLayout" Target="../slideLayouts/slideLayout90.xml" />
  <Relationship Id="rId16" Type="http://schemas.openxmlformats.org/officeDocument/2006/relationships/image" Target="../media/image4.jpeg" />
  <Relationship Id="rId1" Type="http://schemas.openxmlformats.org/officeDocument/2006/relationships/slideLayout" Target="../slideLayouts/slideLayout89.xml" />
  <Relationship Id="rId6" Type="http://schemas.openxmlformats.org/officeDocument/2006/relationships/slideLayout" Target="../slideLayouts/slideLayout94.xml" />
  <Relationship Id="rId11" Type="http://schemas.openxmlformats.org/officeDocument/2006/relationships/slideLayout" Target="../slideLayouts/slideLayout99.xml" />
  <Relationship Id="rId5" Type="http://schemas.openxmlformats.org/officeDocument/2006/relationships/slideLayout" Target="../slideLayouts/slideLayout93.xml" />
  <Relationship Id="rId15" Type="http://schemas.openxmlformats.org/officeDocument/2006/relationships/image" Target="../media/image3.jpeg" />
  <Relationship Id="rId10" Type="http://schemas.openxmlformats.org/officeDocument/2006/relationships/slideLayout" Target="../slideLayouts/slideLayout98.xml" />
  <Relationship Id="rId4" Type="http://schemas.openxmlformats.org/officeDocument/2006/relationships/slideLayout" Target="../slideLayouts/slideLayout92.xml" />
  <Relationship Id="rId9" Type="http://schemas.openxmlformats.org/officeDocument/2006/relationships/slideLayout" Target="../slideLayouts/slideLayout97.xml" />
  <Relationship Id="rId14" Type="http://schemas.openxmlformats.org/officeDocument/2006/relationships/theme" Target="../theme/theme8.xml" 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1043" name="Rectangle 1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1047" name="Text Box 23"/>
          <p:cNvSpPr txBox="1">
            <a:spLocks noChangeArrowheads="1"/>
          </p:cNvSpPr>
          <p:nvPr userDrawn="1"/>
        </p:nvSpPr>
        <p:spPr bwMode="auto">
          <a:xfrm>
            <a:off x="7020272" y="6573838"/>
            <a:ext cx="2209800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80000"/>
              </a:lnSpc>
              <a:spcBef>
                <a:spcPct val="50000"/>
              </a:spcBef>
              <a:defRPr/>
            </a:pPr>
            <a:r>
              <a:rPr lang="en-US" sz="700" dirty="0">
                <a:ea typeface="MS PGothic" pitchFamily="34" charset="-128"/>
              </a:rPr>
              <a:t>Copyright </a:t>
            </a:r>
            <a:r>
              <a:rPr lang="en-US" altLang="ja-JP" sz="700" dirty="0">
                <a:ea typeface="MS PGothic" pitchFamily="34" charset="-128"/>
              </a:rPr>
              <a:t>© Ministry of Education, Singapore.</a:t>
            </a:r>
            <a:endParaRPr lang="en-US" sz="700" dirty="0">
              <a:ea typeface="MS PGothic" pitchFamily="34" charset="-128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955" r:id="rId12"/>
    <p:sldLayoutId id="2147483956" r:id="rId13"/>
  </p:sldLayoutIdLst>
  <p:transition spd="slow">
    <p:fad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3" name="Rectangle 1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7" name="Text Box 23"/>
          <p:cNvSpPr txBox="1">
            <a:spLocks noChangeArrowheads="1"/>
          </p:cNvSpPr>
          <p:nvPr userDrawn="1"/>
        </p:nvSpPr>
        <p:spPr bwMode="auto">
          <a:xfrm>
            <a:off x="7020272" y="6435502"/>
            <a:ext cx="2209800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80000"/>
              </a:lnSpc>
              <a:spcBef>
                <a:spcPct val="50000"/>
              </a:spcBef>
              <a:defRPr/>
            </a:pPr>
            <a:r>
              <a:rPr lang="en-US" sz="700">
                <a:solidFill>
                  <a:srgbClr val="000000"/>
                </a:solidFill>
                <a:ea typeface="MS PGothic" pitchFamily="34" charset="-128"/>
              </a:rPr>
              <a:t>Copyright </a:t>
            </a:r>
            <a:r>
              <a:rPr lang="en-US" altLang="ja-JP" sz="700">
                <a:solidFill>
                  <a:srgbClr val="000000"/>
                </a:solidFill>
                <a:ea typeface="MS PGothic" pitchFamily="34" charset="-128"/>
              </a:rPr>
              <a:t>© Ministry of Education, Singapore.</a:t>
            </a:r>
            <a:endParaRPr lang="en-US" sz="70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21801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entury Gothic" pitchFamily="34" charset="0"/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556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6" descr="Starfishgrey"/>
          <p:cNvPicPr>
            <a:picLocks noChangeAspect="1" noChangeArrowheads="1"/>
          </p:cNvPicPr>
          <p:nvPr userDrawn="1"/>
        </p:nvPicPr>
        <p:blipFill>
          <a:blip r:embed="rId13" cstate="print"/>
          <a:srcRect t="76779" r="555" b="12035"/>
          <a:stretch>
            <a:fillRect/>
          </a:stretch>
        </p:blipFill>
        <p:spPr bwMode="auto">
          <a:xfrm>
            <a:off x="179512" y="5881464"/>
            <a:ext cx="8784976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7"/>
          <p:cNvSpPr>
            <a:spLocks noChangeArrowheads="1"/>
          </p:cNvSpPr>
          <p:nvPr userDrawn="1"/>
        </p:nvSpPr>
        <p:spPr bwMode="auto">
          <a:xfrm>
            <a:off x="179512" y="5877272"/>
            <a:ext cx="8784976" cy="838200"/>
          </a:xfrm>
          <a:prstGeom prst="rect">
            <a:avLst/>
          </a:prstGeom>
          <a:solidFill>
            <a:srgbClr val="FFFFFF">
              <a:alpha val="75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endParaRPr lang="en-US" sz="2400" dirty="0">
              <a:solidFill>
                <a:srgbClr val="FF051D"/>
              </a:solidFill>
              <a:latin typeface="Interstate-Light"/>
              <a:ea typeface="MS PGothic" pitchFamily="34" charset="-128"/>
            </a:endParaRPr>
          </a:p>
        </p:txBody>
      </p:sp>
      <p:sp>
        <p:nvSpPr>
          <p:cNvPr id="1034" name="Rectangle 10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42" name="Rectangle 18"/>
          <p:cNvSpPr>
            <a:spLocks noChangeArrowheads="1"/>
          </p:cNvSpPr>
          <p:nvPr userDrawn="1"/>
        </p:nvSpPr>
        <p:spPr bwMode="auto">
          <a:xfrm flipV="1">
            <a:off x="179512" y="5805264"/>
            <a:ext cx="8784976" cy="776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>
              <a:defRPr/>
            </a:pPr>
            <a:endParaRPr lang="en-US" sz="2400" i="1" dirty="0">
              <a:solidFill>
                <a:srgbClr val="FF051D"/>
              </a:solidFill>
              <a:ea typeface="MS PGothic" pitchFamily="34" charset="-128"/>
            </a:endParaRPr>
          </a:p>
        </p:txBody>
      </p:sp>
      <p:sp>
        <p:nvSpPr>
          <p:cNvPr id="1043" name="Rectangle 1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47" name="Text Box 23"/>
          <p:cNvSpPr txBox="1">
            <a:spLocks noChangeArrowheads="1"/>
          </p:cNvSpPr>
          <p:nvPr userDrawn="1"/>
        </p:nvSpPr>
        <p:spPr bwMode="auto">
          <a:xfrm>
            <a:off x="7020272" y="6435502"/>
            <a:ext cx="2209800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80000"/>
              </a:lnSpc>
              <a:spcBef>
                <a:spcPct val="50000"/>
              </a:spcBef>
              <a:defRPr/>
            </a:pPr>
            <a:r>
              <a:rPr lang="en-US" sz="700" dirty="0">
                <a:solidFill>
                  <a:srgbClr val="000000"/>
                </a:solidFill>
                <a:ea typeface="MS PGothic" pitchFamily="34" charset="-128"/>
              </a:rPr>
              <a:t>Copyright </a:t>
            </a:r>
            <a:r>
              <a:rPr lang="en-US" altLang="ja-JP" sz="700" dirty="0">
                <a:solidFill>
                  <a:srgbClr val="000000"/>
                </a:solidFill>
                <a:ea typeface="MS PGothic" pitchFamily="34" charset="-128"/>
              </a:rPr>
              <a:t>© Ministry of Education, Singapore.</a:t>
            </a:r>
            <a:endParaRPr lang="en-US" sz="700" dirty="0">
              <a:solidFill>
                <a:srgbClr val="000000"/>
              </a:solidFill>
              <a:ea typeface="MS PGothic" pitchFamily="34" charset="-128"/>
            </a:endParaRPr>
          </a:p>
        </p:txBody>
      </p:sp>
      <p:pic>
        <p:nvPicPr>
          <p:cNvPr id="9" name="Picture 12" descr="MOElogo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5968777"/>
            <a:ext cx="7620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21801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entury Gothic" pitchFamily="34" charset="0"/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70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98438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08113"/>
            <a:ext cx="7772400" cy="430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3735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b="0">
                <a:solidFill>
                  <a:schemeClr val="tx1"/>
                </a:solidFill>
                <a:ea typeface="Osaka"/>
                <a:cs typeface="Osak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418728-4E01-410E-9D6D-EB480EC0BEC0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3735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 b="0">
                <a:solidFill>
                  <a:schemeClr val="tx1"/>
                </a:solidFill>
                <a:ea typeface="Osaka"/>
                <a:cs typeface="Osak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3735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solidFill>
                  <a:schemeClr val="tx1"/>
                </a:solidFill>
                <a:ea typeface="Osaka"/>
                <a:cs typeface="Osak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E64615-ED52-49F1-8BD9-EE7DFB2FCF54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31" name="Text Box 12"/>
          <p:cNvSpPr txBox="1">
            <a:spLocks noChangeArrowheads="1"/>
          </p:cNvSpPr>
          <p:nvPr/>
        </p:nvSpPr>
        <p:spPr bwMode="auto">
          <a:xfrm>
            <a:off x="76200" y="6461125"/>
            <a:ext cx="2819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sz="1000" dirty="0">
                <a:solidFill>
                  <a:srgbClr val="FFFFFF"/>
                </a:solidFill>
                <a:latin typeface="Helvetica" pitchFamily="34" charset="0"/>
                <a:ea typeface="MS Pゴシック"/>
                <a:cs typeface="MS Pゴシック"/>
              </a:rPr>
              <a:t>MOULDING THE FUTURE OF OUR NATION</a:t>
            </a:r>
            <a:endParaRPr lang="en-US" sz="1000" b="0" dirty="0">
              <a:solidFill>
                <a:srgbClr val="FFFFFF"/>
              </a:solidFill>
              <a:latin typeface="Helvetica" pitchFamily="34" charset="0"/>
              <a:ea typeface="MS Pゴシック"/>
              <a:cs typeface="MS Pゴシック"/>
            </a:endParaRPr>
          </a:p>
        </p:txBody>
      </p:sp>
      <p:grpSp>
        <p:nvGrpSpPr>
          <p:cNvPr id="1032" name="Group 13"/>
          <p:cNvGrpSpPr>
            <a:grpSpLocks/>
          </p:cNvGrpSpPr>
          <p:nvPr/>
        </p:nvGrpSpPr>
        <p:grpSpPr bwMode="auto">
          <a:xfrm>
            <a:off x="0" y="5867400"/>
            <a:ext cx="9144000" cy="981075"/>
            <a:chOff x="0" y="3696"/>
            <a:chExt cx="5760" cy="618"/>
          </a:xfrm>
        </p:grpSpPr>
        <p:pic>
          <p:nvPicPr>
            <p:cNvPr id="1033" name="Picture 14" descr="Starfishgrey"/>
            <p:cNvPicPr>
              <a:picLocks noChangeAspect="1" noChangeArrowheads="1"/>
            </p:cNvPicPr>
            <p:nvPr/>
          </p:nvPicPr>
          <p:blipFill>
            <a:blip r:embed="rId16">
              <a:lum bright="70000" contrast="-70000"/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51"/>
              <a:ext cx="5760" cy="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4" name="Rectangle 15"/>
            <p:cNvSpPr>
              <a:spLocks noChangeArrowheads="1"/>
            </p:cNvSpPr>
            <p:nvPr/>
          </p:nvSpPr>
          <p:spPr bwMode="auto">
            <a:xfrm>
              <a:off x="4340" y="4099"/>
              <a:ext cx="1419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lnSpc>
                  <a:spcPct val="18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en-US" sz="800" dirty="0">
                  <a:solidFill>
                    <a:srgbClr val="000000"/>
                  </a:solidFill>
                  <a:ea typeface="MS PGothic" pitchFamily="34" charset="-128"/>
                  <a:cs typeface="Arial" pitchFamily="34" charset="0"/>
                </a:rPr>
                <a:t>Copyright </a:t>
              </a:r>
              <a:r>
                <a:rPr lang="en-US" altLang="ja-JP" sz="800" dirty="0">
                  <a:solidFill>
                    <a:srgbClr val="000000"/>
                  </a:solidFill>
                  <a:ea typeface="MS PGothic" pitchFamily="34" charset="-128"/>
                  <a:cs typeface="Arial" pitchFamily="34" charset="0"/>
                </a:rPr>
                <a:t>© Ministry of Education, Singapore.</a:t>
              </a:r>
              <a:endParaRPr lang="en-US" sz="800" dirty="0">
                <a:solidFill>
                  <a:srgbClr val="000000"/>
                </a:solidFill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1035" name="Rectangle 16"/>
            <p:cNvSpPr>
              <a:spLocks noChangeArrowheads="1"/>
            </p:cNvSpPr>
            <p:nvPr/>
          </p:nvSpPr>
          <p:spPr bwMode="auto">
            <a:xfrm flipV="1">
              <a:off x="0" y="3696"/>
              <a:ext cx="5760" cy="4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400" i="1" dirty="0">
                <a:solidFill>
                  <a:srgbClr val="FF051D"/>
                </a:solidFill>
                <a:ea typeface="MS PGothic" pitchFamily="34" charset="-128"/>
                <a:cs typeface="Arial" pitchFamily="34" charset="0"/>
              </a:endParaRPr>
            </a:p>
          </p:txBody>
        </p:sp>
        <p:pic>
          <p:nvPicPr>
            <p:cNvPr id="1036" name="Picture 17" descr="MOElogo"/>
            <p:cNvPicPr>
              <a:picLocks noChangeAspect="1" noChangeArrowheads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3808"/>
              <a:ext cx="528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67598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98438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08113"/>
            <a:ext cx="7772400" cy="430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3735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b="0">
                <a:solidFill>
                  <a:schemeClr val="tx1"/>
                </a:solidFill>
                <a:ea typeface="Osaka"/>
                <a:cs typeface="Osak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F98F74-F269-421E-9156-517D8761C73F}" type="datetime1">
              <a:rPr lang="en-SG" smtClean="0">
                <a:solidFill>
                  <a:srgbClr val="000000"/>
                </a:solidFill>
              </a:rPr>
              <a:t>16/12/2022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3735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 b="0">
                <a:solidFill>
                  <a:schemeClr val="tx1"/>
                </a:solidFill>
                <a:ea typeface="Osaka"/>
                <a:cs typeface="Osak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</a:rPr>
              <a:t>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3735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solidFill>
                  <a:schemeClr val="tx1"/>
                </a:solidFill>
                <a:ea typeface="Osaka"/>
                <a:cs typeface="Osak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EC23BB-CA93-4449-A11D-5A069F42064C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31" name="Text Box 12"/>
          <p:cNvSpPr txBox="1">
            <a:spLocks noChangeArrowheads="1"/>
          </p:cNvSpPr>
          <p:nvPr/>
        </p:nvSpPr>
        <p:spPr bwMode="auto">
          <a:xfrm>
            <a:off x="76200" y="6461125"/>
            <a:ext cx="2819400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000" dirty="0">
                <a:solidFill>
                  <a:srgbClr val="FFFFFF"/>
                </a:solidFill>
                <a:latin typeface="Helvetica" pitchFamily="34" charset="0"/>
                <a:ea typeface="MS Pゴシック"/>
                <a:cs typeface="MS Pゴシック"/>
              </a:rPr>
              <a:t>MOULDING THE FUTURE OF OUR NATION</a:t>
            </a:r>
            <a:endParaRPr lang="en-US" sz="1000" b="0" dirty="0">
              <a:solidFill>
                <a:srgbClr val="FFFFFF"/>
              </a:solidFill>
              <a:latin typeface="Helvetica" pitchFamily="34" charset="0"/>
              <a:ea typeface="MS Pゴシック"/>
              <a:cs typeface="MS Pゴシック"/>
            </a:endParaRPr>
          </a:p>
        </p:txBody>
      </p:sp>
      <p:grpSp>
        <p:nvGrpSpPr>
          <p:cNvPr id="1032" name="Group 13"/>
          <p:cNvGrpSpPr>
            <a:grpSpLocks/>
          </p:cNvGrpSpPr>
          <p:nvPr/>
        </p:nvGrpSpPr>
        <p:grpSpPr bwMode="auto">
          <a:xfrm>
            <a:off x="0" y="5867400"/>
            <a:ext cx="9144000" cy="981075"/>
            <a:chOff x="0" y="3696"/>
            <a:chExt cx="5760" cy="618"/>
          </a:xfrm>
        </p:grpSpPr>
        <p:pic>
          <p:nvPicPr>
            <p:cNvPr id="1033" name="Picture 14" descr="Starfishgrey"/>
            <p:cNvPicPr>
              <a:picLocks noChangeAspect="1" noChangeArrowheads="1"/>
            </p:cNvPicPr>
            <p:nvPr/>
          </p:nvPicPr>
          <p:blipFill>
            <a:blip r:embed="rId16">
              <a:lum bright="70000" contrast="-70000"/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51"/>
              <a:ext cx="5760" cy="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4" name="Rectangle 15"/>
            <p:cNvSpPr>
              <a:spLocks noChangeArrowheads="1"/>
            </p:cNvSpPr>
            <p:nvPr/>
          </p:nvSpPr>
          <p:spPr bwMode="auto">
            <a:xfrm>
              <a:off x="4340" y="4099"/>
              <a:ext cx="1419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lnSpc>
                  <a:spcPct val="18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en-US" sz="800" dirty="0">
                  <a:solidFill>
                    <a:srgbClr val="000000"/>
                  </a:solidFill>
                  <a:ea typeface="MS PGothic" pitchFamily="34" charset="-128"/>
                  <a:cs typeface="Arial" pitchFamily="34" charset="0"/>
                </a:rPr>
                <a:t>Copyright </a:t>
              </a:r>
              <a:r>
                <a:rPr lang="en-US" altLang="ja-JP" sz="800" dirty="0">
                  <a:solidFill>
                    <a:srgbClr val="000000"/>
                  </a:solidFill>
                  <a:ea typeface="MS PGothic" pitchFamily="34" charset="-128"/>
                  <a:cs typeface="Arial" pitchFamily="34" charset="0"/>
                </a:rPr>
                <a:t>© Ministry of Education, Singapore.</a:t>
              </a:r>
              <a:endParaRPr lang="en-US" sz="800" dirty="0">
                <a:solidFill>
                  <a:srgbClr val="000000"/>
                </a:solidFill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1035" name="Rectangle 16"/>
            <p:cNvSpPr>
              <a:spLocks noChangeArrowheads="1"/>
            </p:cNvSpPr>
            <p:nvPr/>
          </p:nvSpPr>
          <p:spPr bwMode="auto">
            <a:xfrm flipV="1">
              <a:off x="0" y="3696"/>
              <a:ext cx="5760" cy="4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400" i="1" dirty="0">
                <a:solidFill>
                  <a:srgbClr val="FF051D"/>
                </a:solidFill>
                <a:ea typeface="MS PGothic" pitchFamily="34" charset="-128"/>
                <a:cs typeface="Arial" pitchFamily="34" charset="0"/>
              </a:endParaRPr>
            </a:p>
          </p:txBody>
        </p:sp>
        <p:pic>
          <p:nvPicPr>
            <p:cNvPr id="1036" name="Picture 17" descr="MOElogo"/>
            <p:cNvPicPr>
              <a:picLocks noChangeAspect="1" noChangeArrowheads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3808"/>
              <a:ext cx="528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1261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2051" name="Picture 16" descr="Starfishgrey"/>
          <p:cNvPicPr>
            <a:picLocks noChangeAspect="1" noChangeArrowheads="1"/>
          </p:cNvPicPr>
          <p:nvPr userDrawn="1"/>
        </p:nvPicPr>
        <p:blipFill>
          <a:blip r:embed="rId14" cstate="print"/>
          <a:srcRect t="76779" r="555" b="12035"/>
          <a:stretch>
            <a:fillRect/>
          </a:stretch>
        </p:blipFill>
        <p:spPr bwMode="auto">
          <a:xfrm>
            <a:off x="251520" y="6019800"/>
            <a:ext cx="871296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1" name="Rectangle 17"/>
          <p:cNvSpPr>
            <a:spLocks noChangeArrowheads="1"/>
          </p:cNvSpPr>
          <p:nvPr userDrawn="1"/>
        </p:nvSpPr>
        <p:spPr bwMode="auto">
          <a:xfrm>
            <a:off x="179512" y="6019800"/>
            <a:ext cx="8784976" cy="838200"/>
          </a:xfrm>
          <a:prstGeom prst="rect">
            <a:avLst/>
          </a:prstGeom>
          <a:solidFill>
            <a:srgbClr val="FFFFFF">
              <a:alpha val="75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endParaRPr lang="en-US" sz="2400">
              <a:solidFill>
                <a:srgbClr val="FF051D"/>
              </a:solidFill>
              <a:latin typeface="Interstate-Light"/>
              <a:ea typeface="MS PGothic" pitchFamily="34" charset="-128"/>
            </a:endParaRPr>
          </a:p>
        </p:txBody>
      </p:sp>
      <p:sp>
        <p:nvSpPr>
          <p:cNvPr id="1042" name="Rectangle 18"/>
          <p:cNvSpPr>
            <a:spLocks noChangeArrowheads="1"/>
          </p:cNvSpPr>
          <p:nvPr userDrawn="1"/>
        </p:nvSpPr>
        <p:spPr bwMode="auto">
          <a:xfrm flipV="1">
            <a:off x="179512" y="5943600"/>
            <a:ext cx="8784976" cy="776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>
              <a:defRPr/>
            </a:pPr>
            <a:endParaRPr lang="en-US" sz="2400" i="1">
              <a:solidFill>
                <a:srgbClr val="FF051D"/>
              </a:solidFill>
              <a:ea typeface="MS PGothic" pitchFamily="34" charset="-128"/>
            </a:endParaRPr>
          </a:p>
        </p:txBody>
      </p:sp>
      <p:sp>
        <p:nvSpPr>
          <p:cNvPr id="1043" name="Rectangle 1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7" name="Text Box 23"/>
          <p:cNvSpPr txBox="1">
            <a:spLocks noChangeArrowheads="1"/>
          </p:cNvSpPr>
          <p:nvPr userDrawn="1"/>
        </p:nvSpPr>
        <p:spPr bwMode="auto">
          <a:xfrm>
            <a:off x="7020272" y="6573838"/>
            <a:ext cx="2209800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80000"/>
              </a:lnSpc>
              <a:spcBef>
                <a:spcPct val="50000"/>
              </a:spcBef>
              <a:defRPr/>
            </a:pPr>
            <a:r>
              <a:rPr lang="en-US" sz="700" dirty="0">
                <a:solidFill>
                  <a:srgbClr val="000000"/>
                </a:solidFill>
                <a:ea typeface="MS PGothic" pitchFamily="34" charset="-128"/>
              </a:rPr>
              <a:t>Copyright </a:t>
            </a:r>
            <a:r>
              <a:rPr lang="en-US" altLang="ja-JP" sz="700" dirty="0">
                <a:solidFill>
                  <a:srgbClr val="000000"/>
                </a:solidFill>
                <a:ea typeface="MS PGothic" pitchFamily="34" charset="-128"/>
              </a:rPr>
              <a:t>© Ministry of Education, Singapore.</a:t>
            </a:r>
            <a:endParaRPr lang="en-US" sz="700" dirty="0">
              <a:solidFill>
                <a:srgbClr val="000000"/>
              </a:solidFill>
              <a:ea typeface="MS PGothic" pitchFamily="34" charset="-128"/>
            </a:endParaRPr>
          </a:p>
        </p:txBody>
      </p:sp>
      <p:pic>
        <p:nvPicPr>
          <p:cNvPr id="9" name="Picture 12" descr="MOElogo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6107113"/>
            <a:ext cx="7620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933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transition spd="slow">
    <p:fad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2051" name="Picture 16" descr="Starfishgrey"/>
          <p:cNvPicPr>
            <a:picLocks noChangeAspect="1" noChangeArrowheads="1"/>
          </p:cNvPicPr>
          <p:nvPr userDrawn="1"/>
        </p:nvPicPr>
        <p:blipFill>
          <a:blip r:embed="rId15" cstate="print"/>
          <a:srcRect t="76779" r="555" b="12035"/>
          <a:stretch>
            <a:fillRect/>
          </a:stretch>
        </p:blipFill>
        <p:spPr bwMode="auto">
          <a:xfrm>
            <a:off x="251520" y="6019800"/>
            <a:ext cx="871296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1" name="Rectangle 17"/>
          <p:cNvSpPr>
            <a:spLocks noChangeArrowheads="1"/>
          </p:cNvSpPr>
          <p:nvPr userDrawn="1"/>
        </p:nvSpPr>
        <p:spPr bwMode="auto">
          <a:xfrm>
            <a:off x="179512" y="6019800"/>
            <a:ext cx="8784976" cy="838200"/>
          </a:xfrm>
          <a:prstGeom prst="rect">
            <a:avLst/>
          </a:prstGeom>
          <a:solidFill>
            <a:srgbClr val="FFFFFF">
              <a:alpha val="75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endParaRPr lang="en-US" sz="2400">
              <a:solidFill>
                <a:srgbClr val="FF051D"/>
              </a:solidFill>
              <a:latin typeface="Interstate-Light"/>
              <a:ea typeface="MS PGothic" pitchFamily="34" charset="-128"/>
            </a:endParaRPr>
          </a:p>
        </p:txBody>
      </p:sp>
      <p:sp>
        <p:nvSpPr>
          <p:cNvPr id="1042" name="Rectangle 18"/>
          <p:cNvSpPr>
            <a:spLocks noChangeArrowheads="1"/>
          </p:cNvSpPr>
          <p:nvPr userDrawn="1"/>
        </p:nvSpPr>
        <p:spPr bwMode="auto">
          <a:xfrm flipV="1">
            <a:off x="179512" y="5943600"/>
            <a:ext cx="8784976" cy="776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>
              <a:defRPr/>
            </a:pPr>
            <a:endParaRPr lang="en-US" sz="2400" i="1">
              <a:solidFill>
                <a:srgbClr val="FF051D"/>
              </a:solidFill>
              <a:ea typeface="MS PGothic" pitchFamily="34" charset="-128"/>
            </a:endParaRPr>
          </a:p>
        </p:txBody>
      </p:sp>
      <p:sp>
        <p:nvSpPr>
          <p:cNvPr id="1043" name="Rectangle 1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7" name="Text Box 23"/>
          <p:cNvSpPr txBox="1">
            <a:spLocks noChangeArrowheads="1"/>
          </p:cNvSpPr>
          <p:nvPr userDrawn="1"/>
        </p:nvSpPr>
        <p:spPr bwMode="auto">
          <a:xfrm>
            <a:off x="7020272" y="6573838"/>
            <a:ext cx="2209800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80000"/>
              </a:lnSpc>
              <a:spcBef>
                <a:spcPct val="50000"/>
              </a:spcBef>
              <a:defRPr/>
            </a:pPr>
            <a:r>
              <a:rPr lang="en-US" sz="700" dirty="0">
                <a:solidFill>
                  <a:srgbClr val="000000"/>
                </a:solidFill>
                <a:ea typeface="MS PGothic" pitchFamily="34" charset="-128"/>
              </a:rPr>
              <a:t>Copyright </a:t>
            </a:r>
            <a:r>
              <a:rPr lang="en-US" altLang="ja-JP" sz="700" dirty="0">
                <a:solidFill>
                  <a:srgbClr val="000000"/>
                </a:solidFill>
                <a:ea typeface="MS PGothic" pitchFamily="34" charset="-128"/>
              </a:rPr>
              <a:t>© Ministry of Education, Singapore.</a:t>
            </a:r>
            <a:endParaRPr lang="en-US" sz="700" dirty="0">
              <a:solidFill>
                <a:srgbClr val="000000"/>
              </a:solidFill>
              <a:ea typeface="MS PGothic" pitchFamily="34" charset="-128"/>
            </a:endParaRPr>
          </a:p>
        </p:txBody>
      </p:sp>
      <p:pic>
        <p:nvPicPr>
          <p:cNvPr id="9" name="Picture 12" descr="MOElogo"/>
          <p:cNvPicPr>
            <a:picLocks noChangeAspect="1" noChangeArrowheads="1"/>
          </p:cNvPicPr>
          <p:nvPr userDrawn="1"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6107113"/>
            <a:ext cx="7620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890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  <p:sldLayoutId id="2147483844" r:id="rId13"/>
  </p:sldLayoutIdLst>
  <p:transition spd="slow">
    <p:fad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2051" name="Picture 16" descr="Starfishgrey"/>
          <p:cNvPicPr>
            <a:picLocks noChangeAspect="1" noChangeArrowheads="1"/>
          </p:cNvPicPr>
          <p:nvPr userDrawn="1"/>
        </p:nvPicPr>
        <p:blipFill>
          <a:blip r:embed="rId15" cstate="print"/>
          <a:srcRect t="76779" r="555" b="12035"/>
          <a:stretch>
            <a:fillRect/>
          </a:stretch>
        </p:blipFill>
        <p:spPr bwMode="auto">
          <a:xfrm>
            <a:off x="251520" y="6019800"/>
            <a:ext cx="871296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1" name="Rectangle 17"/>
          <p:cNvSpPr>
            <a:spLocks noChangeArrowheads="1"/>
          </p:cNvSpPr>
          <p:nvPr userDrawn="1"/>
        </p:nvSpPr>
        <p:spPr bwMode="auto">
          <a:xfrm>
            <a:off x="179512" y="6019800"/>
            <a:ext cx="8784976" cy="838200"/>
          </a:xfrm>
          <a:prstGeom prst="rect">
            <a:avLst/>
          </a:prstGeom>
          <a:solidFill>
            <a:srgbClr val="FFFFFF">
              <a:alpha val="75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endParaRPr lang="en-US" sz="2400">
              <a:solidFill>
                <a:srgbClr val="FF051D"/>
              </a:solidFill>
              <a:latin typeface="Interstate-Light"/>
              <a:ea typeface="MS PGothic" pitchFamily="34" charset="-128"/>
            </a:endParaRPr>
          </a:p>
        </p:txBody>
      </p:sp>
      <p:sp>
        <p:nvSpPr>
          <p:cNvPr id="1042" name="Rectangle 18"/>
          <p:cNvSpPr>
            <a:spLocks noChangeArrowheads="1"/>
          </p:cNvSpPr>
          <p:nvPr userDrawn="1"/>
        </p:nvSpPr>
        <p:spPr bwMode="auto">
          <a:xfrm flipV="1">
            <a:off x="179512" y="5943600"/>
            <a:ext cx="8784976" cy="776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>
              <a:defRPr/>
            </a:pPr>
            <a:endParaRPr lang="en-US" sz="2400" i="1">
              <a:solidFill>
                <a:srgbClr val="FF051D"/>
              </a:solidFill>
              <a:ea typeface="MS PGothic" pitchFamily="34" charset="-128"/>
            </a:endParaRPr>
          </a:p>
        </p:txBody>
      </p:sp>
      <p:sp>
        <p:nvSpPr>
          <p:cNvPr id="1043" name="Rectangle 1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7" name="Text Box 23"/>
          <p:cNvSpPr txBox="1">
            <a:spLocks noChangeArrowheads="1"/>
          </p:cNvSpPr>
          <p:nvPr userDrawn="1"/>
        </p:nvSpPr>
        <p:spPr bwMode="auto">
          <a:xfrm>
            <a:off x="7020272" y="6573838"/>
            <a:ext cx="2209800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80000"/>
              </a:lnSpc>
              <a:spcBef>
                <a:spcPct val="50000"/>
              </a:spcBef>
              <a:defRPr/>
            </a:pPr>
            <a:r>
              <a:rPr lang="en-US" sz="700" dirty="0">
                <a:solidFill>
                  <a:srgbClr val="000000"/>
                </a:solidFill>
                <a:ea typeface="MS PGothic" pitchFamily="34" charset="-128"/>
              </a:rPr>
              <a:t>Copyright </a:t>
            </a:r>
            <a:r>
              <a:rPr lang="en-US" altLang="ja-JP" sz="700" dirty="0">
                <a:solidFill>
                  <a:srgbClr val="000000"/>
                </a:solidFill>
                <a:ea typeface="MS PGothic" pitchFamily="34" charset="-128"/>
              </a:rPr>
              <a:t>© Ministry of Education, Singapore.</a:t>
            </a:r>
            <a:endParaRPr lang="en-US" sz="700" dirty="0">
              <a:solidFill>
                <a:srgbClr val="000000"/>
              </a:solidFill>
              <a:ea typeface="MS PGothic" pitchFamily="34" charset="-128"/>
            </a:endParaRPr>
          </a:p>
        </p:txBody>
      </p:sp>
      <p:pic>
        <p:nvPicPr>
          <p:cNvPr id="9" name="Picture 12" descr="MOElogo"/>
          <p:cNvPicPr>
            <a:picLocks noChangeAspect="1" noChangeArrowheads="1"/>
          </p:cNvPicPr>
          <p:nvPr userDrawn="1"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6107113"/>
            <a:ext cx="7620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820048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22711402-9E22-4F25-A604-C60DEF5FF503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979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</p:sldLayoutIdLst>
  <p:transition spd="slow">
    <p:fad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
<Relationships xmlns="http://schemas.openxmlformats.org/package/2006/relationships">
  <Relationship Id="rId2" Type="http://schemas.openxmlformats.org/officeDocument/2006/relationships/notesSlide" Target="../notesSlides/notesSlide1.xml" />
  <Relationship Id="rId1" Type="http://schemas.openxmlformats.org/officeDocument/2006/relationships/slideLayout" Target="../slideLayouts/slideLayout12.xml" />
</Relationships>
</file>

<file path=ppt/slides/_rels/slide2.xml.rels>&#65279;<?xml version="1.0" encoding="utf-8" standalone="yes"?>
<Relationships xmlns="http://schemas.openxmlformats.org/package/2006/relationships">
  <Relationship Id="rId2" Type="http://schemas.openxmlformats.org/officeDocument/2006/relationships/notesSlide" Target="../notesSlides/notesSlide2.xml" />
  <Relationship Id="rId1" Type="http://schemas.openxmlformats.org/officeDocument/2006/relationships/slideLayout" Target="../slideLayouts/slideLayout13.xml" />
</Relationships>
</file>

<file path=ppt/slides/_rels/slide3.xml.rels>&#65279;<?xml version="1.0" encoding="utf-8" standalone="yes"?>
<Relationships xmlns="http://schemas.openxmlformats.org/package/2006/relationships">
  <Relationship Id="rId2" Type="http://schemas.openxmlformats.org/officeDocument/2006/relationships/notesSlide" Target="../notesSlides/notesSlide3.xml" />
  <Relationship Id="rId1" Type="http://schemas.openxmlformats.org/officeDocument/2006/relationships/slideLayout" Target="../slideLayouts/slideLayout13.xml" />
</Relationships>
</file>

<file path=ppt/slides/_rels/slide4.xml.rels>&#65279;<?xml version="1.0" encoding="utf-8" standalone="yes"?>
<Relationships xmlns="http://schemas.openxmlformats.org/package/2006/relationships">
  <Relationship Id="rId2" Type="http://schemas.openxmlformats.org/officeDocument/2006/relationships/notesSlide" Target="../notesSlides/notesSlide4.xml" />
  <Relationship Id="rId1" Type="http://schemas.openxmlformats.org/officeDocument/2006/relationships/slideLayout" Target="../slideLayouts/slideLayout13.xml" />
</Relationships>
</file>

<file path=ppt/slides/_rels/slide5.xml.rels>&#65279;<?xml version="1.0" encoding="utf-8" standalone="yes"?>
<Relationships xmlns="http://schemas.openxmlformats.org/package/2006/relationships">
  <Relationship Id="rId2" Type="http://schemas.openxmlformats.org/officeDocument/2006/relationships/notesSlide" Target="../notesSlides/notesSlide5.xml" />
  <Relationship Id="rId1" Type="http://schemas.openxmlformats.org/officeDocument/2006/relationships/slideLayout" Target="../slideLayouts/slideLayout13.xml" />
</Relationships>
</file>

<file path=ppt/slides/_rels/slide6.xml.rels>&#65279;<?xml version="1.0" encoding="utf-8" standalone="yes"?>
<Relationships xmlns="http://schemas.openxmlformats.org/package/2006/relationships">
  <Relationship Id="rId2" Type="http://schemas.openxmlformats.org/officeDocument/2006/relationships/notesSlide" Target="../notesSlides/notesSlide6.xml" />
  <Relationship Id="rId1" Type="http://schemas.openxmlformats.org/officeDocument/2006/relationships/slideLayout" Target="../slideLayouts/slideLayout13.xml" 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4E7F6C-6BA8-4233-ABF7-6C4ADE53D5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3528" y="2060848"/>
            <a:ext cx="6552728" cy="2808312"/>
          </a:xfrm>
        </p:spPr>
        <p:txBody>
          <a:bodyPr/>
          <a:lstStyle/>
          <a:p>
            <a:pPr>
              <a:lnSpc>
                <a:spcPts val="5760"/>
              </a:lnSpc>
            </a:pPr>
            <a:r>
              <a:rPr lang="en-SG" sz="4800" b="1" dirty="0">
                <a:solidFill>
                  <a:schemeClr val="tx1"/>
                </a:solidFill>
              </a:rPr>
              <a:t>Update on AcRF </a:t>
            </a:r>
          </a:p>
          <a:p>
            <a:pPr>
              <a:lnSpc>
                <a:spcPts val="5760"/>
              </a:lnSpc>
            </a:pPr>
            <a:r>
              <a:rPr lang="en-SG" sz="4800" b="1" dirty="0">
                <a:solidFill>
                  <a:schemeClr val="tx1"/>
                </a:solidFill>
              </a:rPr>
              <a:t>Tier 3 Type C in</a:t>
            </a:r>
          </a:p>
          <a:p>
            <a:pPr>
              <a:lnSpc>
                <a:spcPts val="5760"/>
              </a:lnSpc>
            </a:pPr>
            <a:r>
              <a:rPr lang="en-SG" sz="4800" b="1" dirty="0">
                <a:solidFill>
                  <a:schemeClr val="tx1"/>
                </a:solidFill>
              </a:rPr>
              <a:t>RIE2025</a:t>
            </a:r>
          </a:p>
        </p:txBody>
      </p:sp>
    </p:spTree>
    <p:extLst>
      <p:ext uri="{BB962C8B-B14F-4D97-AF65-F5344CB8AC3E}">
        <p14:creationId xmlns:p14="http://schemas.microsoft.com/office/powerpoint/2010/main" val="793797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ABD2F2AF-51A8-4E99-BA59-D7BA1C5B2AB1}"/>
              </a:ext>
            </a:extLst>
          </p:cNvPr>
          <p:cNvSpPr txBox="1">
            <a:spLocks/>
          </p:cNvSpPr>
          <p:nvPr/>
        </p:nvSpPr>
        <p:spPr>
          <a:xfrm>
            <a:off x="296461" y="44624"/>
            <a:ext cx="8614028" cy="9516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sz="2800" dirty="0"/>
              <a:t>1. </a:t>
            </a:r>
            <a:r>
              <a:rPr lang="en-US" sz="2800" u="sng" dirty="0"/>
              <a:t>Introduction</a:t>
            </a:r>
            <a:endParaRPr lang="en-SG" sz="2800" u="sn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CA3F4B-1BA9-4982-894B-63F175DE7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SG" dirty="0"/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E1DB2F-0FD7-4F6B-95E2-F68ED125DC24}"/>
              </a:ext>
            </a:extLst>
          </p:cNvPr>
          <p:cNvSpPr txBox="1"/>
          <p:nvPr/>
        </p:nvSpPr>
        <p:spPr>
          <a:xfrm>
            <a:off x="296460" y="620688"/>
            <a:ext cx="8551079" cy="4291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New AcRF funding tier in RIE2025</a:t>
            </a:r>
          </a:p>
          <a:p>
            <a:pPr marL="342900" indent="-730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500" dirty="0"/>
              <a:t>	Tier  3 (Type C)</a:t>
            </a:r>
          </a:p>
          <a:p>
            <a:pPr marL="269875" algn="just">
              <a:lnSpc>
                <a:spcPct val="150000"/>
              </a:lnSpc>
            </a:pPr>
            <a:endParaRPr lang="en-US" sz="1000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Important addition to the step-ladder of support for bottom-up research</a:t>
            </a:r>
          </a:p>
          <a:p>
            <a:pPr marL="800100" lvl="1" indent="-5302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500" dirty="0"/>
              <a:t>Type C’s level of support positioned between  RIE2020 Tier 3 and Research </a:t>
            </a:r>
            <a:r>
              <a:rPr lang="en-US" sz="2500" dirty="0" err="1"/>
              <a:t>Centres</a:t>
            </a:r>
            <a:r>
              <a:rPr lang="en-US" sz="2500" dirty="0"/>
              <a:t> of Excellence </a:t>
            </a:r>
          </a:p>
          <a:p>
            <a:pPr marL="714375" lvl="1" algn="just">
              <a:lnSpc>
                <a:spcPct val="150000"/>
              </a:lnSpc>
            </a:pPr>
            <a:r>
              <a:rPr lang="en-US" sz="2500" dirty="0"/>
              <a:t> (RCEs)</a:t>
            </a:r>
            <a:endParaRPr lang="en-SG" sz="2500" dirty="0"/>
          </a:p>
        </p:txBody>
      </p:sp>
    </p:spTree>
    <p:extLst>
      <p:ext uri="{BB962C8B-B14F-4D97-AF65-F5344CB8AC3E}">
        <p14:creationId xmlns:p14="http://schemas.microsoft.com/office/powerpoint/2010/main" val="2390727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ABD2F2AF-51A8-4E99-BA59-D7BA1C5B2AB1}"/>
              </a:ext>
            </a:extLst>
          </p:cNvPr>
          <p:cNvSpPr txBox="1">
            <a:spLocks/>
          </p:cNvSpPr>
          <p:nvPr/>
        </p:nvSpPr>
        <p:spPr>
          <a:xfrm>
            <a:off x="296461" y="44624"/>
            <a:ext cx="8614028" cy="9516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sz="2800" dirty="0"/>
              <a:t>2. </a:t>
            </a:r>
            <a:r>
              <a:rPr lang="en-US" sz="2800" u="sng" dirty="0"/>
              <a:t>Grant Call</a:t>
            </a:r>
            <a:endParaRPr lang="en-SG" sz="2800" u="sn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CA3F4B-1BA9-4982-894B-63F175DE7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SG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E1DB2F-0FD7-4F6B-95E2-F68ED125DC24}"/>
              </a:ext>
            </a:extLst>
          </p:cNvPr>
          <p:cNvSpPr txBox="1"/>
          <p:nvPr/>
        </p:nvSpPr>
        <p:spPr>
          <a:xfrm>
            <a:off x="296460" y="620688"/>
            <a:ext cx="8551079" cy="1983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Call for Whitepapers for AcRF Tier 3 in </a:t>
            </a:r>
            <a:r>
              <a:rPr lang="en-US" sz="2500" u="sng" dirty="0"/>
              <a:t>Jan 2022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000" dirty="0"/>
          </a:p>
          <a:p>
            <a:pPr marL="357188" indent="-357188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Timeline for Tier 3 applications and review:</a:t>
            </a:r>
          </a:p>
          <a:p>
            <a:pPr algn="just">
              <a:lnSpc>
                <a:spcPct val="150000"/>
              </a:lnSpc>
            </a:pPr>
            <a:endParaRPr lang="en-US" sz="2500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C1BA95E-C14E-4A0A-8AA4-A7A2843F75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117603"/>
              </p:ext>
            </p:extLst>
          </p:nvPr>
        </p:nvGraphicFramePr>
        <p:xfrm>
          <a:off x="611560" y="1988840"/>
          <a:ext cx="8075240" cy="46275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7547">
                  <a:extLst>
                    <a:ext uri="{9D8B030D-6E8A-4147-A177-3AD203B41FA5}">
                      <a16:colId xmlns:a16="http://schemas.microsoft.com/office/drawing/2014/main" val="2133119771"/>
                    </a:ext>
                  </a:extLst>
                </a:gridCol>
                <a:gridCol w="1104620">
                  <a:extLst>
                    <a:ext uri="{9D8B030D-6E8A-4147-A177-3AD203B41FA5}">
                      <a16:colId xmlns:a16="http://schemas.microsoft.com/office/drawing/2014/main" val="617450391"/>
                    </a:ext>
                  </a:extLst>
                </a:gridCol>
                <a:gridCol w="5413073">
                  <a:extLst>
                    <a:ext uri="{9D8B030D-6E8A-4147-A177-3AD203B41FA5}">
                      <a16:colId xmlns:a16="http://schemas.microsoft.com/office/drawing/2014/main" val="2191380750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Month</a:t>
                      </a:r>
                      <a:endParaRPr lang="en-S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Year</a:t>
                      </a:r>
                      <a:endParaRPr lang="en-SG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Event</a:t>
                      </a:r>
                      <a:endParaRPr lang="en-SG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77499"/>
                  </a:ext>
                </a:extLst>
              </a:tr>
              <a:tr h="387043">
                <a:tc>
                  <a:txBody>
                    <a:bodyPr/>
                    <a:lstStyle/>
                    <a:p>
                      <a:pPr algn="ctr"/>
                      <a:r>
                        <a:rPr lang="en-SG" dirty="0"/>
                        <a:t>Mid Dec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2021</a:t>
                      </a:r>
                      <a:endParaRPr lang="en-SG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Pre-launch of MOE Tier 3 Whitepaper Applications </a:t>
                      </a:r>
                      <a:endParaRPr lang="en-SG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406988"/>
                  </a:ext>
                </a:extLst>
              </a:tr>
              <a:tr h="38704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Jan</a:t>
                      </a:r>
                      <a:endParaRPr lang="en-S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2022</a:t>
                      </a:r>
                      <a:endParaRPr lang="en-SG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MOE sends out Request for Proposal </a:t>
                      </a:r>
                      <a:endParaRPr lang="en-SG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712172113"/>
                  </a:ext>
                </a:extLst>
              </a:tr>
              <a:tr h="38704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Feb</a:t>
                      </a:r>
                      <a:endParaRPr lang="en-S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Internal submission deadline of Whitepaper applications to Dept</a:t>
                      </a:r>
                      <a:endParaRPr lang="en-SG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46101298"/>
                  </a:ext>
                </a:extLst>
              </a:tr>
              <a:tr h="387043">
                <a:tc>
                  <a:txBody>
                    <a:bodyPr/>
                    <a:lstStyle/>
                    <a:p>
                      <a:pPr algn="ctr"/>
                      <a:r>
                        <a:rPr lang="en-SG" dirty="0"/>
                        <a:t>Mid Mar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Results of NUS internal review</a:t>
                      </a:r>
                      <a:endParaRPr lang="en-SG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568816325"/>
                  </a:ext>
                </a:extLst>
              </a:tr>
              <a:tr h="38704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Early Apr</a:t>
                      </a:r>
                      <a:endParaRPr lang="en-S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Close of call for whitepapers</a:t>
                      </a:r>
                      <a:endParaRPr lang="en-SG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62290884"/>
                  </a:ext>
                </a:extLst>
              </a:tr>
              <a:tr h="38704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June</a:t>
                      </a:r>
                      <a:endParaRPr lang="en-S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Invitation for full-proposal submission</a:t>
                      </a:r>
                      <a:endParaRPr lang="en-SG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673227531"/>
                  </a:ext>
                </a:extLst>
              </a:tr>
              <a:tr h="38704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Aug</a:t>
                      </a:r>
                      <a:endParaRPr lang="en-S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Close of full-proposal submission</a:t>
                      </a:r>
                      <a:endParaRPr lang="en-SG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015044689"/>
                  </a:ext>
                </a:extLst>
              </a:tr>
              <a:tr h="38704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Nov/Dec</a:t>
                      </a:r>
                      <a:endParaRPr lang="en-S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Invitation for in-person interviews</a:t>
                      </a:r>
                      <a:endParaRPr lang="en-SG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8016788"/>
                  </a:ext>
                </a:extLst>
              </a:tr>
              <a:tr h="38704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Jan</a:t>
                      </a:r>
                      <a:endParaRPr lang="en-S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2023</a:t>
                      </a:r>
                      <a:endParaRPr lang="en-SG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In-person interviews by ARC</a:t>
                      </a:r>
                      <a:endParaRPr lang="en-SG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93212117"/>
                  </a:ext>
                </a:extLst>
              </a:tr>
              <a:tr h="38704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Jan-Mar</a:t>
                      </a:r>
                      <a:endParaRPr lang="en-SG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Award of proposals</a:t>
                      </a:r>
                      <a:endParaRPr lang="en-SG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6380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9641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ABD2F2AF-51A8-4E99-BA59-D7BA1C5B2AB1}"/>
              </a:ext>
            </a:extLst>
          </p:cNvPr>
          <p:cNvSpPr txBox="1">
            <a:spLocks/>
          </p:cNvSpPr>
          <p:nvPr/>
        </p:nvSpPr>
        <p:spPr>
          <a:xfrm>
            <a:off x="296461" y="44624"/>
            <a:ext cx="8614028" cy="9516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sz="2800" dirty="0"/>
              <a:t>3. </a:t>
            </a:r>
            <a:r>
              <a:rPr lang="en-US" sz="2800" u="sng" dirty="0"/>
              <a:t>Funding Quantum and Duration</a:t>
            </a:r>
            <a:endParaRPr lang="en-SG" sz="2800" u="sn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CA3F4B-1BA9-4982-894B-63F175DE7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SG" dirty="0"/>
              <a:t>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E1DB2F-0FD7-4F6B-95E2-F68ED125DC24}"/>
              </a:ext>
            </a:extLst>
          </p:cNvPr>
          <p:cNvSpPr txBox="1"/>
          <p:nvPr/>
        </p:nvSpPr>
        <p:spPr>
          <a:xfrm>
            <a:off x="296460" y="620688"/>
            <a:ext cx="8551079" cy="1752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Higher funding and longer duration of support for Type C</a:t>
            </a:r>
          </a:p>
          <a:p>
            <a:pPr marL="269875" algn="just">
              <a:lnSpc>
                <a:spcPct val="150000"/>
              </a:lnSpc>
            </a:pPr>
            <a:endParaRPr lang="en-US" sz="2500" dirty="0"/>
          </a:p>
          <a:p>
            <a:pPr marL="269875" algn="just">
              <a:lnSpc>
                <a:spcPct val="150000"/>
              </a:lnSpc>
            </a:pPr>
            <a:endParaRPr lang="en-US" sz="250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16F51560-E882-458B-9E48-D5F2DDEF56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702317"/>
              </p:ext>
            </p:extLst>
          </p:nvPr>
        </p:nvGraphicFramePr>
        <p:xfrm>
          <a:off x="1979711" y="1340768"/>
          <a:ext cx="4824537" cy="1752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8179">
                  <a:extLst>
                    <a:ext uri="{9D8B030D-6E8A-4147-A177-3AD203B41FA5}">
                      <a16:colId xmlns:a16="http://schemas.microsoft.com/office/drawing/2014/main" val="1865778664"/>
                    </a:ext>
                  </a:extLst>
                </a:gridCol>
                <a:gridCol w="1608179">
                  <a:extLst>
                    <a:ext uri="{9D8B030D-6E8A-4147-A177-3AD203B41FA5}">
                      <a16:colId xmlns:a16="http://schemas.microsoft.com/office/drawing/2014/main" val="1381797049"/>
                    </a:ext>
                  </a:extLst>
                </a:gridCol>
                <a:gridCol w="1608179">
                  <a:extLst>
                    <a:ext uri="{9D8B030D-6E8A-4147-A177-3AD203B41FA5}">
                      <a16:colId xmlns:a16="http://schemas.microsoft.com/office/drawing/2014/main" val="1878588419"/>
                    </a:ext>
                  </a:extLst>
                </a:gridCol>
              </a:tblGrid>
              <a:tr h="64184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Type</a:t>
                      </a:r>
                      <a:endParaRPr lang="en-S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Duration </a:t>
                      </a:r>
                    </a:p>
                    <a:p>
                      <a:pPr algn="ctr"/>
                      <a:r>
                        <a:rPr lang="en-US" dirty="0"/>
                        <a:t>(years)</a:t>
                      </a:r>
                      <a:endParaRPr lang="en-S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Quantum</a:t>
                      </a:r>
                    </a:p>
                    <a:p>
                      <a:pPr algn="ctr"/>
                      <a:r>
                        <a:rPr lang="en-US" dirty="0"/>
                        <a:t>(S$)</a:t>
                      </a:r>
                      <a:endParaRPr lang="en-S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2214781"/>
                  </a:ext>
                </a:extLst>
              </a:tr>
              <a:tr h="371862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endParaRPr lang="en-SG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  <a:endParaRPr lang="en-S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 – 10</a:t>
                      </a:r>
                      <a:endParaRPr lang="en-S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6502857"/>
                  </a:ext>
                </a:extLst>
              </a:tr>
              <a:tr h="371862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  <a:endParaRPr lang="en-SG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 – 25</a:t>
                      </a:r>
                      <a:endParaRPr lang="en-S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967106"/>
                  </a:ext>
                </a:extLst>
              </a:tr>
              <a:tr h="366768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C</a:t>
                      </a:r>
                      <a:endParaRPr lang="en-SG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7</a:t>
                      </a:r>
                      <a:endParaRPr lang="en-SG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20 – 50*</a:t>
                      </a:r>
                      <a:endParaRPr lang="en-SG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8076108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7127D56-23CF-4068-9F7E-8756FA74C418}"/>
              </a:ext>
            </a:extLst>
          </p:cNvPr>
          <p:cNvSpPr txBox="1"/>
          <p:nvPr/>
        </p:nvSpPr>
        <p:spPr>
          <a:xfrm>
            <a:off x="1857153" y="3105167"/>
            <a:ext cx="4947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aseline="30000" dirty="0"/>
              <a:t>*</a:t>
            </a:r>
            <a:r>
              <a:rPr lang="en-US" sz="1200" dirty="0"/>
              <a:t> For proposals &gt;$45M, </a:t>
            </a:r>
            <a:r>
              <a:rPr lang="en-US" sz="1200" u="sng" dirty="0"/>
              <a:t>at least 10%</a:t>
            </a:r>
            <a:r>
              <a:rPr lang="en-US" sz="1200" dirty="0"/>
              <a:t> of the budget must be allocated to SSH. Please refer to the next slide for further details. </a:t>
            </a:r>
            <a:endParaRPr lang="en-SG" sz="1200" dirty="0"/>
          </a:p>
        </p:txBody>
      </p:sp>
    </p:spTree>
    <p:extLst>
      <p:ext uri="{BB962C8B-B14F-4D97-AF65-F5344CB8AC3E}">
        <p14:creationId xmlns:p14="http://schemas.microsoft.com/office/powerpoint/2010/main" val="2768370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ABD2F2AF-51A8-4E99-BA59-D7BA1C5B2AB1}"/>
              </a:ext>
            </a:extLst>
          </p:cNvPr>
          <p:cNvSpPr txBox="1">
            <a:spLocks/>
          </p:cNvSpPr>
          <p:nvPr/>
        </p:nvSpPr>
        <p:spPr>
          <a:xfrm>
            <a:off x="296461" y="44624"/>
            <a:ext cx="8614028" cy="9516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sz="2800" dirty="0"/>
              <a:t>4. </a:t>
            </a:r>
            <a:r>
              <a:rPr lang="en-US" sz="2800" u="sng" dirty="0"/>
              <a:t>Fostering Interdisciplinary Research</a:t>
            </a:r>
            <a:endParaRPr lang="en-SG" sz="2800" u="sn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CA3F4B-1BA9-4982-894B-63F175DE7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4</a:t>
            </a:r>
            <a:endParaRPr lang="en-SG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E1DB2F-0FD7-4F6B-95E2-F68ED125DC24}"/>
              </a:ext>
            </a:extLst>
          </p:cNvPr>
          <p:cNvSpPr txBox="1"/>
          <p:nvPr/>
        </p:nvSpPr>
        <p:spPr>
          <a:xfrm>
            <a:off x="296460" y="620688"/>
            <a:ext cx="8551079" cy="4291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Strategic goal for RIE2025 </a:t>
            </a:r>
          </a:p>
          <a:p>
            <a:pPr marL="342900" indent="-730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500" dirty="0"/>
              <a:t>	Support for </a:t>
            </a:r>
            <a:r>
              <a:rPr lang="en-SG" sz="2500" dirty="0"/>
              <a:t>multidisciplinary teams</a:t>
            </a:r>
          </a:p>
          <a:p>
            <a:pPr marL="896938" lvl="1" indent="-6270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SG" sz="2500" dirty="0"/>
              <a:t>Foster research incorporating the full spectrum of sciences and different disciplines, including the social sciences</a:t>
            </a:r>
          </a:p>
          <a:p>
            <a:pPr marL="269875" lvl="1" algn="just">
              <a:lnSpc>
                <a:spcPct val="150000"/>
              </a:lnSpc>
            </a:pPr>
            <a:endParaRPr lang="en-SG" sz="1000" dirty="0"/>
          </a:p>
          <a:p>
            <a:pPr marL="263525" lvl="1" indent="-263525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SG" sz="2500" dirty="0"/>
              <a:t>Type C – To incentivise SSH participation:</a:t>
            </a:r>
            <a:endParaRPr lang="en-US" sz="2500" dirty="0"/>
          </a:p>
          <a:p>
            <a:pPr marL="269875" algn="just">
              <a:lnSpc>
                <a:spcPct val="150000"/>
              </a:lnSpc>
            </a:pPr>
            <a:endParaRPr lang="en-US" sz="250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67C7AECB-51A0-4005-BDCE-B0D2C76DAB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511230"/>
              </p:ext>
            </p:extLst>
          </p:nvPr>
        </p:nvGraphicFramePr>
        <p:xfrm>
          <a:off x="1043608" y="4365104"/>
          <a:ext cx="6480720" cy="192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5997">
                  <a:extLst>
                    <a:ext uri="{9D8B030D-6E8A-4147-A177-3AD203B41FA5}">
                      <a16:colId xmlns:a16="http://schemas.microsoft.com/office/drawing/2014/main" val="4239712309"/>
                    </a:ext>
                  </a:extLst>
                </a:gridCol>
                <a:gridCol w="2164723">
                  <a:extLst>
                    <a:ext uri="{9D8B030D-6E8A-4147-A177-3AD203B41FA5}">
                      <a16:colId xmlns:a16="http://schemas.microsoft.com/office/drawing/2014/main" val="374375821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Proposal</a:t>
                      </a:r>
                      <a:endParaRPr lang="en-SG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Maximum budget request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(S$M)</a:t>
                      </a:r>
                      <a:endParaRPr lang="en-SG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6558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STEM - only</a:t>
                      </a:r>
                      <a:endParaRPr lang="en-SG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45</a:t>
                      </a:r>
                      <a:endParaRPr lang="en-SG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6486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STEM proposals with meaningful SSH component</a:t>
                      </a:r>
                      <a:endParaRPr lang="en-SG" b="1" baseline="30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50</a:t>
                      </a:r>
                      <a:r>
                        <a:rPr lang="en-US" b="1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SG" b="1" baseline="30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530447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3E98ECF-2791-45C9-97CE-D05248E3F65B}"/>
              </a:ext>
            </a:extLst>
          </p:cNvPr>
          <p:cNvSpPr txBox="1"/>
          <p:nvPr/>
        </p:nvSpPr>
        <p:spPr>
          <a:xfrm>
            <a:off x="969212" y="6309320"/>
            <a:ext cx="70591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aseline="30000" dirty="0"/>
              <a:t>1</a:t>
            </a:r>
            <a:r>
              <a:rPr lang="en-US" sz="1500" dirty="0"/>
              <a:t> For proposals &gt;$45M, </a:t>
            </a:r>
            <a:r>
              <a:rPr lang="en-US" sz="1500" u="sng" dirty="0"/>
              <a:t>at least 10%</a:t>
            </a:r>
            <a:r>
              <a:rPr lang="en-US" sz="1500" dirty="0"/>
              <a:t> of the budget must be allocated to SSH </a:t>
            </a:r>
            <a:endParaRPr lang="en-SG" sz="1500" dirty="0"/>
          </a:p>
        </p:txBody>
      </p:sp>
    </p:spTree>
    <p:extLst>
      <p:ext uri="{BB962C8B-B14F-4D97-AF65-F5344CB8AC3E}">
        <p14:creationId xmlns:p14="http://schemas.microsoft.com/office/powerpoint/2010/main" val="503502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ABD2F2AF-51A8-4E99-BA59-D7BA1C5B2AB1}"/>
              </a:ext>
            </a:extLst>
          </p:cNvPr>
          <p:cNvSpPr txBox="1">
            <a:spLocks/>
          </p:cNvSpPr>
          <p:nvPr/>
        </p:nvSpPr>
        <p:spPr>
          <a:xfrm>
            <a:off x="296461" y="44624"/>
            <a:ext cx="8614028" cy="9516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sz="2800" dirty="0"/>
              <a:t>5. </a:t>
            </a:r>
            <a:r>
              <a:rPr lang="en-US" sz="2800" u="sng" dirty="0"/>
              <a:t>Post-Award Reporting</a:t>
            </a:r>
            <a:endParaRPr lang="en-SG" sz="2800" u="sn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CA3F4B-1BA9-4982-894B-63F175DE7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5</a:t>
            </a:r>
            <a:endParaRPr lang="en-SG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E1DB2F-0FD7-4F6B-95E2-F68ED125DC24}"/>
              </a:ext>
            </a:extLst>
          </p:cNvPr>
          <p:cNvSpPr txBox="1"/>
          <p:nvPr/>
        </p:nvSpPr>
        <p:spPr>
          <a:xfrm>
            <a:off x="296460" y="620688"/>
            <a:ext cx="8551079" cy="5445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Reporting requirements for Tier 3, including Type C </a:t>
            </a:r>
          </a:p>
          <a:p>
            <a:pPr marL="342900" indent="-730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500" dirty="0"/>
              <a:t>	Annual progress report</a:t>
            </a:r>
          </a:p>
          <a:p>
            <a:pPr marL="342900" indent="-730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500" dirty="0"/>
              <a:t>    Mid-term review (MTR)</a:t>
            </a:r>
          </a:p>
          <a:p>
            <a:pPr marL="342900" indent="-730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500" dirty="0"/>
              <a:t>	Final report</a:t>
            </a:r>
          </a:p>
          <a:p>
            <a:pPr marL="342900" indent="-730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500" dirty="0"/>
              <a:t>	Completion review</a:t>
            </a:r>
          </a:p>
          <a:p>
            <a:pPr marL="269875" algn="just">
              <a:lnSpc>
                <a:spcPct val="150000"/>
              </a:lnSpc>
            </a:pPr>
            <a:endParaRPr lang="en-US" sz="1000" dirty="0"/>
          </a:p>
          <a:p>
            <a:pPr marL="263525" indent="-263525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b="1" dirty="0"/>
              <a:t>Mid-term Review for Type C:</a:t>
            </a:r>
          </a:p>
          <a:p>
            <a:pPr marL="895350" lvl="1" indent="-627063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895350" algn="l"/>
              </a:tabLst>
            </a:pPr>
            <a:r>
              <a:rPr lang="en-US" sz="2500" b="1" dirty="0"/>
              <a:t>Post Year-5 funding contingent on satisfactory mid-term review</a:t>
            </a:r>
          </a:p>
          <a:p>
            <a:pPr marL="269875" algn="just">
              <a:lnSpc>
                <a:spcPct val="150000"/>
              </a:lnSpc>
            </a:pP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226576743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Custom Design">
  <a:themeElements>
    <a:clrScheme name="1_Custom Design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Custom Design">
  <a:themeElements>
    <a:clrScheme name="1_Custom Design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23000</TotalTime>
  <Words>697</Words>
  <Application>Microsoft Office PowerPoint</Application>
  <PresentationFormat>On-screen Show (4:3)</PresentationFormat>
  <Paragraphs>103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6</vt:i4>
      </vt:variant>
    </vt:vector>
  </HeadingPairs>
  <TitlesOfParts>
    <vt:vector size="26" baseType="lpstr">
      <vt:lpstr>MS PGothic</vt:lpstr>
      <vt:lpstr>Adobe Gothic Std B</vt:lpstr>
      <vt:lpstr>Aharoni</vt:lpstr>
      <vt:lpstr>Arial</vt:lpstr>
      <vt:lpstr>Arial Black</vt:lpstr>
      <vt:lpstr>Calibri</vt:lpstr>
      <vt:lpstr>Century Gothic</vt:lpstr>
      <vt:lpstr>Helvetica</vt:lpstr>
      <vt:lpstr>Interstate-Light</vt:lpstr>
      <vt:lpstr>MS Pゴシック</vt:lpstr>
      <vt:lpstr>Osaka</vt:lpstr>
      <vt:lpstr>Wingdings</vt:lpstr>
      <vt:lpstr>Default Design</vt:lpstr>
      <vt:lpstr>1_Default Design</vt:lpstr>
      <vt:lpstr>2_Default Design</vt:lpstr>
      <vt:lpstr>1_Custom Design</vt:lpstr>
      <vt:lpstr>2_Custom Design</vt:lpstr>
      <vt:lpstr>3_Default Design</vt:lpstr>
      <vt:lpstr>4_Default Design</vt:lpstr>
      <vt:lpstr>5_Default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Singapore Government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Shawn Loh Shou-En</dc:creator>
  <cp:lastModifiedBy>Chan Ching Ting</cp:lastModifiedBy>
  <cp:revision>1922</cp:revision>
  <cp:lastPrinted>2021-08-27T09:37:54Z</cp:lastPrinted>
  <dcterms:created xsi:type="dcterms:W3CDTF">2012-11-01T06:51:30Z</dcterms:created>
  <dcterms:modified xsi:type="dcterms:W3CDTF">2022-12-16T08:51:46Z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b51e0fc-1c37-41ff-9297-afacea94f5a0_Enabled">
    <vt:lpwstr>True</vt:lpwstr>
  </property>
  <property fmtid="{D5CDD505-2E9C-101B-9397-08002B2CF9AE}" pid="3" name="MSIP_Label_cb51e0fc-1c37-41ff-9297-afacea94f5a0_SiteId">
    <vt:lpwstr>0b11c524-9a1c-4e1b-84cb-6336aefc2243</vt:lpwstr>
  </property>
  <property fmtid="{D5CDD505-2E9C-101B-9397-08002B2CF9AE}" pid="4" name="MSIP_Label_cb51e0fc-1c37-41ff-9297-afacea94f5a0_Owner">
    <vt:lpwstr>Jonathan_CHEW@moe.gov.sg</vt:lpwstr>
  </property>
  <property fmtid="{D5CDD505-2E9C-101B-9397-08002B2CF9AE}" pid="5" name="MSIP_Label_cb51e0fc-1c37-41ff-9297-afacea94f5a0_SetDate">
    <vt:lpwstr>2021-01-15T05:45:13.1853109Z</vt:lpwstr>
  </property>
  <property fmtid="{D5CDD505-2E9C-101B-9397-08002B2CF9AE}" pid="6" name="MSIP_Label_cb51e0fc-1c37-41ff-9297-afacea94f5a0_Name">
    <vt:lpwstr>RESTRICTED</vt:lpwstr>
  </property>
  <property fmtid="{D5CDD505-2E9C-101B-9397-08002B2CF9AE}" pid="7" name="MSIP_Label_cb51e0fc-1c37-41ff-9297-afacea94f5a0_Application">
    <vt:lpwstr>Microsoft Azure Information Protection</vt:lpwstr>
  </property>
  <property fmtid="{D5CDD505-2E9C-101B-9397-08002B2CF9AE}" pid="8" name="MSIP_Label_cb51e0fc-1c37-41ff-9297-afacea94f5a0_ActionId">
    <vt:lpwstr>b67397c7-aca8-48fe-8254-9b129eaa881f</vt:lpwstr>
  </property>
  <property fmtid="{D5CDD505-2E9C-101B-9397-08002B2CF9AE}" pid="9" name="MSIP_Label_cb51e0fc-1c37-41ff-9297-afacea94f5a0_Extended_MSFT_Method">
    <vt:lpwstr>Manual</vt:lpwstr>
  </property>
  <property fmtid="{D5CDD505-2E9C-101B-9397-08002B2CF9AE}" pid="10" name="MSIP_Label_153db910-0838-4c35-bb3a-1ee21aa199ac_Enabled">
    <vt:lpwstr>true</vt:lpwstr>
  </property>
  <property fmtid="{D5CDD505-2E9C-101B-9397-08002B2CF9AE}" pid="11" name="MSIP_Label_153db910-0838-4c35-bb3a-1ee21aa199ac_SetDate">
    <vt:lpwstr>2021-08-27T09:10:44Z</vt:lpwstr>
  </property>
  <property fmtid="{D5CDD505-2E9C-101B-9397-08002B2CF9AE}" pid="12" name="MSIP_Label_153db910-0838-4c35-bb3a-1ee21aa199ac_Method">
    <vt:lpwstr>Privileged</vt:lpwstr>
  </property>
  <property fmtid="{D5CDD505-2E9C-101B-9397-08002B2CF9AE}" pid="13" name="MSIP_Label_153db910-0838-4c35-bb3a-1ee21aa199ac_Name">
    <vt:lpwstr>Sensitive Normal</vt:lpwstr>
  </property>
  <property fmtid="{D5CDD505-2E9C-101B-9397-08002B2CF9AE}" pid="14" name="MSIP_Label_153db910-0838-4c35-bb3a-1ee21aa199ac_SiteId">
    <vt:lpwstr>0b11c524-9a1c-4e1b-84cb-6336aefc2243</vt:lpwstr>
  </property>
  <property fmtid="{D5CDD505-2E9C-101B-9397-08002B2CF9AE}" pid="15" name="MSIP_Label_153db910-0838-4c35-bb3a-1ee21aa199ac_ActionId">
    <vt:lpwstr>b67397c7-aca8-48fe-8254-9b129eaa881f</vt:lpwstr>
  </property>
  <property fmtid="{D5CDD505-2E9C-101B-9397-08002B2CF9AE}" pid="16" name="MSIP_Label_153db910-0838-4c35-bb3a-1ee21aa199ac_ContentBits">
    <vt:lpwstr>0</vt:lpwstr>
  </property>
</Properties>
</file>