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&#65279;<?xml version="1.0" encoding="utf-8" standalone="yes"?>
<Relationships xmlns="http://schemas.openxmlformats.org/package/2006/relationships">
  <Relationship Id="rId3" Type="http://schemas.openxmlformats.org/package/2006/relationships/metadata/core-properties" Target="docProps/core.xml" />
  <Relationship Id="rId2" Type="http://schemas.openxmlformats.org/package/2006/relationships/metadata/thumbnail" Target="docProps/thumbnail.jpeg" />
  <Relationship Id="rId1" Type="http://schemas.openxmlformats.org/officeDocument/2006/relationships/officeDocument" Target="ppt/presentation.xml" />
  <Relationship Id="rId5" Type="http://schemas.openxmlformats.org/officeDocument/2006/relationships/custom-properties" Target="docProps/custom.xml" />
  <Relationship Id="rId4" Type="http://schemas.openxmlformats.org/officeDocument/2006/relationships/extended-properties" Target="docProps/app.xml" />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sldIdLst>
    <p:sldId id="264" r:id="rId5"/>
    <p:sldId id="258" r:id="rId6"/>
    <p:sldId id="257"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50" autoAdjust="0"/>
    <p:restoredTop sz="94660"/>
  </p:normalViewPr>
  <p:slideViewPr>
    <p:cSldViewPr snapToGrid="0">
      <p:cViewPr varScale="1">
        <p:scale>
          <a:sx n="61" d="100"/>
          <a:sy n="61" d="100"/>
        </p:scale>
        <p:origin x="102" y="1170"/>
      </p:cViewPr>
      <p:guideLst/>
    </p:cSldViewPr>
  </p:slideViewPr>
  <p:notesTextViewPr>
    <p:cViewPr>
      <p:scale>
        <a:sx n="1" d="1"/>
        <a:sy n="1" d="1"/>
      </p:scale>
      <p:origin x="0" y="0"/>
    </p:cViewPr>
  </p:notesTextViewPr>
  <p:gridSpacing cx="72008" cy="72008"/>
</p:viewPr>
</file>

<file path=ppt/_rels/presentation.xml.rels>&#65279;<?xml version="1.0" encoding="utf-8" standalone="yes"?>
<Relationships xmlns="http://schemas.openxmlformats.org/package/2006/relationships">
  <Relationship Id="rId8" Type="http://schemas.openxmlformats.org/officeDocument/2006/relationships/presProps" Target="presProps.xml" />
  <Relationship Id="rId3" Type="http://schemas.openxmlformats.org/officeDocument/2006/relationships/customXml" Target="../customXml/item3.xml" />
  <Relationship Id="rId7" Type="http://schemas.openxmlformats.org/officeDocument/2006/relationships/slide" Target="slides/slide3.xml" />
  <Relationship Id="rId12" Type="http://schemas.microsoft.com/office/2016/11/relationships/changesInfo" Target="changesInfos/changesInfo1.xml" />
  <Relationship Id="rId2" Type="http://schemas.openxmlformats.org/officeDocument/2006/relationships/customXml" Target="../customXml/item2.xml" />
  <Relationship Id="rId1" Type="http://schemas.openxmlformats.org/officeDocument/2006/relationships/customXml" Target="../customXml/item1.xml" />
  <Relationship Id="rId6" Type="http://schemas.openxmlformats.org/officeDocument/2006/relationships/slide" Target="slides/slide2.xml" />
  <Relationship Id="rId11" Type="http://schemas.openxmlformats.org/officeDocument/2006/relationships/tableStyles" Target="tableStyles.xml" />
  <Relationship Id="rId5" Type="http://schemas.openxmlformats.org/officeDocument/2006/relationships/slide" Target="slides/slide1.xml" />
  <Relationship Id="rId10" Type="http://schemas.openxmlformats.org/officeDocument/2006/relationships/theme" Target="theme/theme1.xml" />
  <Relationship Id="rId4" Type="http://schemas.openxmlformats.org/officeDocument/2006/relationships/slideMaster" Target="slideMasters/slideMaster1.xml" />
  <Relationship Id="rId9" Type="http://schemas.openxmlformats.org/officeDocument/2006/relationships/viewProps" Target="viewProps.xml" />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s LIM (NRF)" userId="c67bf92b-9067-4bb9-8ab9-be9d749108cd" providerId="ADAL" clId="{05BD0AB6-FDD9-43CC-A4C1-924CD9C07ABC}"/>
    <pc:docChg chg="modSld">
      <pc:chgData name="Hans LIM (NRF)" userId="c67bf92b-9067-4bb9-8ab9-be9d749108cd" providerId="ADAL" clId="{05BD0AB6-FDD9-43CC-A4C1-924CD9C07ABC}" dt="2025-07-09T10:18:06.413" v="5" actId="108"/>
      <pc:docMkLst>
        <pc:docMk/>
      </pc:docMkLst>
      <pc:sldChg chg="modSp mod">
        <pc:chgData name="Hans LIM (NRF)" userId="c67bf92b-9067-4bb9-8ab9-be9d749108cd" providerId="ADAL" clId="{05BD0AB6-FDD9-43CC-A4C1-924CD9C07ABC}" dt="2025-07-09T10:18:06.413" v="5" actId="108"/>
        <pc:sldMkLst>
          <pc:docMk/>
          <pc:sldMk cId="4288775447" sldId="257"/>
        </pc:sldMkLst>
        <pc:spChg chg="mod">
          <ac:chgData name="Hans LIM (NRF)" userId="c67bf92b-9067-4bb9-8ab9-be9d749108cd" providerId="ADAL" clId="{05BD0AB6-FDD9-43CC-A4C1-924CD9C07ABC}" dt="2025-07-09T10:18:06.413" v="5" actId="108"/>
          <ac:spMkLst>
            <pc:docMk/>
            <pc:sldMk cId="4288775447" sldId="257"/>
            <ac:spMk id="3" creationId="{23E6C8A4-6276-CD0A-3929-F45517F638ED}"/>
          </ac:spMkLst>
        </pc:spChg>
      </pc:sldChg>
      <pc:sldChg chg="modSp mod">
        <pc:chgData name="Hans LIM (NRF)" userId="c67bf92b-9067-4bb9-8ab9-be9d749108cd" providerId="ADAL" clId="{05BD0AB6-FDD9-43CC-A4C1-924CD9C07ABC}" dt="2025-07-09T08:11:28.799" v="2" actId="20577"/>
        <pc:sldMkLst>
          <pc:docMk/>
          <pc:sldMk cId="3658682521" sldId="258"/>
        </pc:sldMkLst>
        <pc:spChg chg="mod">
          <ac:chgData name="Hans LIM (NRF)" userId="c67bf92b-9067-4bb9-8ab9-be9d749108cd" providerId="ADAL" clId="{05BD0AB6-FDD9-43CC-A4C1-924CD9C07ABC}" dt="2025-07-09T08:11:28.799" v="2" actId="20577"/>
          <ac:spMkLst>
            <pc:docMk/>
            <pc:sldMk cId="3658682521" sldId="258"/>
            <ac:spMk id="3" creationId="{8D0582AF-0E0C-5C41-6C35-5F4C953DC89F}"/>
          </ac:spMkLst>
        </pc:spChg>
      </pc:sldChg>
    </pc:docChg>
  </pc:docChgLst>
  <pc:docChgLst>
    <pc:chgData name="Hans LIM (NRF)" userId="c67bf92b-9067-4bb9-8ab9-be9d749108cd" providerId="ADAL" clId="{84536932-3D28-4194-9AAB-2E70DB3C0CE8}"/>
    <pc:docChg chg="custSel modSld">
      <pc:chgData name="Hans LIM (NRF)" userId="c67bf92b-9067-4bb9-8ab9-be9d749108cd" providerId="ADAL" clId="{84536932-3D28-4194-9AAB-2E70DB3C0CE8}" dt="2025-06-13T03:52:19.515" v="143" actId="2711"/>
      <pc:docMkLst>
        <pc:docMk/>
      </pc:docMkLst>
      <pc:sldChg chg="modSp mod">
        <pc:chgData name="Hans LIM (NRF)" userId="c67bf92b-9067-4bb9-8ab9-be9d749108cd" providerId="ADAL" clId="{84536932-3D28-4194-9AAB-2E70DB3C0CE8}" dt="2025-06-13T03:52:19.515" v="143" actId="2711"/>
        <pc:sldMkLst>
          <pc:docMk/>
          <pc:sldMk cId="4288775447" sldId="257"/>
        </pc:sldMkLst>
        <pc:spChg chg="mod">
          <ac:chgData name="Hans LIM (NRF)" userId="c67bf92b-9067-4bb9-8ab9-be9d749108cd" providerId="ADAL" clId="{84536932-3D28-4194-9AAB-2E70DB3C0CE8}" dt="2025-06-13T03:52:19.515" v="143" actId="2711"/>
          <ac:spMkLst>
            <pc:docMk/>
            <pc:sldMk cId="4288775447" sldId="257"/>
            <ac:spMk id="3" creationId="{23E6C8A4-6276-CD0A-3929-F45517F638ED}"/>
          </ac:spMkLst>
        </pc:spChg>
      </pc:sldChg>
    </pc:docChg>
  </pc:docChgLst>
</pc:chgInfo>
</file>

<file path=ppt/slideLayouts/_rels/slideLayout1.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10.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11.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2.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3.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4.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5.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6.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7.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8.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9.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A24A5-6C30-C1A4-0595-CF73E724B4F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3DD0F9AF-BA3A-0EF1-DF42-A49785ED4A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BD45E908-915E-299D-6DB9-2B5F8611CE88}"/>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5" name="Footer Placeholder 4">
            <a:extLst>
              <a:ext uri="{FF2B5EF4-FFF2-40B4-BE49-F238E27FC236}">
                <a16:creationId xmlns:a16="http://schemas.microsoft.com/office/drawing/2014/main" id="{D79DD0EA-63A6-8095-3161-CBA379568555}"/>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2A3ADAF1-AA16-C7AD-BFCF-D6A7025D2F91}"/>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3344315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65593-F654-04E3-AB48-CC95EC2378F6}"/>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0F19CF66-F9AC-5133-6892-F682ABBAA7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5CA628F2-1A37-4CCE-2F40-1908FFE1B419}"/>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5" name="Footer Placeholder 4">
            <a:extLst>
              <a:ext uri="{FF2B5EF4-FFF2-40B4-BE49-F238E27FC236}">
                <a16:creationId xmlns:a16="http://schemas.microsoft.com/office/drawing/2014/main" id="{0B4DF336-3831-C4A9-C222-BF65CBFFFAB5}"/>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9949E838-C4E5-13F3-489A-47EB1B23EBED}"/>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1470281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66D414-6DF9-5EB4-8EA4-69CAB6D58B4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80B6E293-B5C8-CCED-61CE-66507E96B73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C7F3E7F7-6DA8-5236-E5DA-3178EE418E34}"/>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5" name="Footer Placeholder 4">
            <a:extLst>
              <a:ext uri="{FF2B5EF4-FFF2-40B4-BE49-F238E27FC236}">
                <a16:creationId xmlns:a16="http://schemas.microsoft.com/office/drawing/2014/main" id="{0C8A2EEF-1A83-EB3A-E4C8-A60D7F5536EF}"/>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2628AFCA-F4F6-66D0-7985-15BCF3913E10}"/>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2056159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AA19B-844F-A4A5-014F-4357A33B5F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759903BC-97B3-1BFA-475E-15A98E776E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E2491EB4-E777-4949-D2FB-D6BAE5C586F4}"/>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5" name="Footer Placeholder 4">
            <a:extLst>
              <a:ext uri="{FF2B5EF4-FFF2-40B4-BE49-F238E27FC236}">
                <a16:creationId xmlns:a16="http://schemas.microsoft.com/office/drawing/2014/main" id="{4FA12AC5-A506-B0C2-BDDD-54E7159C5F5D}"/>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01B52FEE-E9C7-EE0B-223F-01205A506CD4}"/>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1313527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55883-42A3-FDCE-0A38-1831AE127A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C9CEACBE-4774-C230-AB39-DAF908790C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5F1D739-E9D4-FBE3-89F3-07B83A2360D9}"/>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5" name="Footer Placeholder 4">
            <a:extLst>
              <a:ext uri="{FF2B5EF4-FFF2-40B4-BE49-F238E27FC236}">
                <a16:creationId xmlns:a16="http://schemas.microsoft.com/office/drawing/2014/main" id="{7F349F3E-3991-B064-7B0C-41B82129D759}"/>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3EDF0CEC-A8A3-7659-FE79-06223B00C690}"/>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1842457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EB237-D905-B0ED-3F63-6982921C1CF5}"/>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852099E9-74DE-4EE5-E1D3-44E32759B4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63D11206-4F96-FA53-0840-5A966D33E7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3A91C60F-0A5D-C067-E84E-C8A7E2DACF9C}"/>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6" name="Footer Placeholder 5">
            <a:extLst>
              <a:ext uri="{FF2B5EF4-FFF2-40B4-BE49-F238E27FC236}">
                <a16:creationId xmlns:a16="http://schemas.microsoft.com/office/drawing/2014/main" id="{1816FCD6-9127-270A-6D5D-971844A5E49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1EBA6ABE-54A6-5D8C-291B-B42C2EA945F6}"/>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782525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A5BC5-3A70-024B-6F9E-6110B1CBD98C}"/>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6B4AD802-D98C-6EFE-57F2-9B1515C6B9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F1B96C5-50A6-95EB-07F8-C1E50A4C90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D75C0E24-AF74-315F-7059-472FC56F88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875421-0427-D220-2053-648796768E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D01F3056-DC8B-5E3B-4197-1AC3C35747A3}"/>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8" name="Footer Placeholder 7">
            <a:extLst>
              <a:ext uri="{FF2B5EF4-FFF2-40B4-BE49-F238E27FC236}">
                <a16:creationId xmlns:a16="http://schemas.microsoft.com/office/drawing/2014/main" id="{42AB5E1B-2BD2-521A-79E4-FFAB9636C6C0}"/>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ECCFD99B-3B17-44DB-D36D-8A59FE3928AF}"/>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365483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29A1F-C1BB-EC28-41DE-9340F5944398}"/>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F716909-D4B3-751D-E09C-7DDAC4DFE6EA}"/>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4" name="Footer Placeholder 3">
            <a:extLst>
              <a:ext uri="{FF2B5EF4-FFF2-40B4-BE49-F238E27FC236}">
                <a16:creationId xmlns:a16="http://schemas.microsoft.com/office/drawing/2014/main" id="{71679B87-6370-C963-5888-94FEBDC239C6}"/>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80E0B120-B0AA-835F-16FD-0A79213850A2}"/>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1972550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B7F66E-9CB4-0F93-0009-2AC4BE1EE827}"/>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3" name="Footer Placeholder 2">
            <a:extLst>
              <a:ext uri="{FF2B5EF4-FFF2-40B4-BE49-F238E27FC236}">
                <a16:creationId xmlns:a16="http://schemas.microsoft.com/office/drawing/2014/main" id="{5CD12796-1A4A-38C5-F5A7-19F5CC7D59A7}"/>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6903BF0B-84CE-9697-8D49-71879695ED0F}"/>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34695530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0E194-9C52-5CC0-1D55-4784B5A3BE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3EC0BEBA-7B9D-E456-FF93-71AECF4A49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6F83D072-53E8-C604-D093-51F6FB2AF9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10641C-6CC7-47EC-BE43-0853397A8F21}"/>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6" name="Footer Placeholder 5">
            <a:extLst>
              <a:ext uri="{FF2B5EF4-FFF2-40B4-BE49-F238E27FC236}">
                <a16:creationId xmlns:a16="http://schemas.microsoft.com/office/drawing/2014/main" id="{0E562427-35F4-1B0A-400E-215FC4BDD487}"/>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313097F3-472B-FEA4-79AB-359F81AF5F3A}"/>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3917216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C65D1-A585-5F84-5C5B-EF6F3CA453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9ECF957F-6910-806C-D845-3CB02F59E2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DE139183-524B-1193-6CCF-709FF8451E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09285C-4F91-BC17-9999-DC112DFA7ACC}"/>
              </a:ext>
            </a:extLst>
          </p:cNvPr>
          <p:cNvSpPr>
            <a:spLocks noGrp="1"/>
          </p:cNvSpPr>
          <p:nvPr>
            <p:ph type="dt" sz="half" idx="10"/>
          </p:nvPr>
        </p:nvSpPr>
        <p:spPr/>
        <p:txBody>
          <a:bodyPr/>
          <a:lstStyle/>
          <a:p>
            <a:fld id="{1EF5E8AF-5031-4E8C-8E2A-9583D4431F56}" type="datetimeFigureOut">
              <a:rPr lang="en-SG" smtClean="0"/>
              <a:t>9/7/2025</a:t>
            </a:fld>
            <a:endParaRPr lang="en-SG"/>
          </a:p>
        </p:txBody>
      </p:sp>
      <p:sp>
        <p:nvSpPr>
          <p:cNvPr id="6" name="Footer Placeholder 5">
            <a:extLst>
              <a:ext uri="{FF2B5EF4-FFF2-40B4-BE49-F238E27FC236}">
                <a16:creationId xmlns:a16="http://schemas.microsoft.com/office/drawing/2014/main" id="{3F45CDE7-2E81-8651-F3DA-655A2392E63E}"/>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B6B75A1-4E7B-D8B0-9D1C-97CBEB7EBF29}"/>
              </a:ext>
            </a:extLst>
          </p:cNvPr>
          <p:cNvSpPr>
            <a:spLocks noGrp="1"/>
          </p:cNvSpPr>
          <p:nvPr>
            <p:ph type="sldNum" sz="quarter" idx="12"/>
          </p:nvPr>
        </p:nvSpPr>
        <p:spPr/>
        <p:txBody>
          <a:bodyPr/>
          <a:lstStyle/>
          <a:p>
            <a:fld id="{33CB574C-4047-4AB7-A98A-3D4402CEB36B}" type="slidenum">
              <a:rPr lang="en-SG" smtClean="0"/>
              <a:t>‹#›</a:t>
            </a:fld>
            <a:endParaRPr lang="en-SG"/>
          </a:p>
        </p:txBody>
      </p:sp>
    </p:spTree>
    <p:extLst>
      <p:ext uri="{BB962C8B-B14F-4D97-AF65-F5344CB8AC3E}">
        <p14:creationId xmlns:p14="http://schemas.microsoft.com/office/powerpoint/2010/main" val="3927569995"/>
      </p:ext>
    </p:extLst>
  </p:cSld>
  <p:clrMapOvr>
    <a:masterClrMapping/>
  </p:clrMapOvr>
</p:sldLayout>
</file>

<file path=ppt/slideMasters/_rels/slideMaster1.xml.rels>&#65279;<?xml version="1.0" encoding="utf-8" standalone="yes"?>
<Relationships xmlns="http://schemas.openxmlformats.org/package/2006/relationships">
  <Relationship Id="rId8" Type="http://schemas.openxmlformats.org/officeDocument/2006/relationships/slideLayout" Target="../slideLayouts/slideLayout8.xml" />
  <Relationship Id="rId3" Type="http://schemas.openxmlformats.org/officeDocument/2006/relationships/slideLayout" Target="../slideLayouts/slideLayout3.xml" />
  <Relationship Id="rId7" Type="http://schemas.openxmlformats.org/officeDocument/2006/relationships/slideLayout" Target="../slideLayouts/slideLayout7.xml" />
  <Relationship Id="rId12" Type="http://schemas.openxmlformats.org/officeDocument/2006/relationships/theme" Target="../theme/theme1.xml" />
  <Relationship Id="rId2" Type="http://schemas.openxmlformats.org/officeDocument/2006/relationships/slideLayout" Target="../slideLayouts/slideLayout2.xml" />
  <Relationship Id="rId1" Type="http://schemas.openxmlformats.org/officeDocument/2006/relationships/slideLayout" Target="../slideLayouts/slideLayout1.xml" />
  <Relationship Id="rId6" Type="http://schemas.openxmlformats.org/officeDocument/2006/relationships/slideLayout" Target="../slideLayouts/slideLayout6.xml" />
  <Relationship Id="rId11" Type="http://schemas.openxmlformats.org/officeDocument/2006/relationships/slideLayout" Target="../slideLayouts/slideLayout11.xml" />
  <Relationship Id="rId5" Type="http://schemas.openxmlformats.org/officeDocument/2006/relationships/slideLayout" Target="../slideLayouts/slideLayout5.xml" />
  <Relationship Id="rId10" Type="http://schemas.openxmlformats.org/officeDocument/2006/relationships/slideLayout" Target="../slideLayouts/slideLayout10.xml" />
  <Relationship Id="rId4" Type="http://schemas.openxmlformats.org/officeDocument/2006/relationships/slideLayout" Target="../slideLayouts/slideLayout4.xml" />
  <Relationship Id="rId9" Type="http://schemas.openxmlformats.org/officeDocument/2006/relationships/slideLayout" Target="../slideLayouts/slideLayout9.xml" />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FCC5D31-D940-6983-6E25-E82AA16EA3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F2EEA4E7-FFED-4812-5D97-52C4EBD527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3FC4621D-33F9-DDB0-09FA-08A3D8FCBC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F5E8AF-5031-4E8C-8E2A-9583D4431F56}" type="datetimeFigureOut">
              <a:rPr lang="en-SG" smtClean="0"/>
              <a:t>9/7/2025</a:t>
            </a:fld>
            <a:endParaRPr lang="en-SG"/>
          </a:p>
        </p:txBody>
      </p:sp>
      <p:sp>
        <p:nvSpPr>
          <p:cNvPr id="5" name="Footer Placeholder 4">
            <a:extLst>
              <a:ext uri="{FF2B5EF4-FFF2-40B4-BE49-F238E27FC236}">
                <a16:creationId xmlns:a16="http://schemas.microsoft.com/office/drawing/2014/main" id="{D9A825C7-7BAD-561F-9065-54CD4E4E81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75FC28AA-21B3-5C11-3C2B-22A51938DB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CB574C-4047-4AB7-A98A-3D4402CEB36B}" type="slidenum">
              <a:rPr lang="en-SG" smtClean="0"/>
              <a:t>‹#›</a:t>
            </a:fld>
            <a:endParaRPr lang="en-SG"/>
          </a:p>
        </p:txBody>
      </p:sp>
    </p:spTree>
    <p:extLst>
      <p:ext uri="{BB962C8B-B14F-4D97-AF65-F5344CB8AC3E}">
        <p14:creationId xmlns:p14="http://schemas.microsoft.com/office/powerpoint/2010/main" val="4849923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
<Relationships xmlns="http://schemas.openxmlformats.org/package/2006/relationships">
  <Relationship Id="rId1" Type="http://schemas.openxmlformats.org/officeDocument/2006/relationships/slideLayout" Target="../slideLayouts/slideLayout7.xml" />
</Relationships>
</file>

<file path=ppt/slides/_rels/slide2.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3.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E1E6007-C54F-98A3-DD53-9DED6D2BEF06}"/>
              </a:ext>
            </a:extLst>
          </p:cNvPr>
          <p:cNvGrpSpPr/>
          <p:nvPr/>
        </p:nvGrpSpPr>
        <p:grpSpPr>
          <a:xfrm>
            <a:off x="1029903" y="130957"/>
            <a:ext cx="10116152" cy="1693546"/>
            <a:chOff x="0" y="0"/>
            <a:chExt cx="6897370" cy="1693546"/>
          </a:xfrm>
        </p:grpSpPr>
        <p:sp>
          <p:nvSpPr>
            <p:cNvPr id="5" name="Text Box 3">
              <a:extLst>
                <a:ext uri="{FF2B5EF4-FFF2-40B4-BE49-F238E27FC236}">
                  <a16:creationId xmlns:a16="http://schemas.microsoft.com/office/drawing/2014/main" id="{4FFCBE3B-9492-8F63-ED5A-71657556E7A7}"/>
                </a:ext>
              </a:extLst>
            </p:cNvPr>
            <p:cNvSpPr txBox="1">
              <a:spLocks noChangeArrowheads="1"/>
            </p:cNvSpPr>
            <p:nvPr/>
          </p:nvSpPr>
          <p:spPr bwMode="auto">
            <a:xfrm>
              <a:off x="6350" y="0"/>
              <a:ext cx="4359275" cy="35560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nSpc>
                  <a:spcPct val="115000"/>
                </a:lnSpc>
                <a:spcAft>
                  <a:spcPts val="1000"/>
                </a:spcAft>
              </a:pPr>
              <a:r>
                <a:rPr lang="en-SG" sz="1400" b="1" dirty="0">
                  <a:effectLst/>
                  <a:latin typeface="Calibri" panose="020F0502020204030204" pitchFamily="34" charset="0"/>
                  <a:ea typeface="SimSun" panose="02010600030101010101" pitchFamily="2" charset="-122"/>
                  <a:cs typeface="Times New Roman" panose="02020603050405020304" pitchFamily="18" charset="0"/>
                </a:rPr>
                <a:t>Proposal ID: </a:t>
              </a:r>
              <a:r>
                <a:rPr lang="en-SG" sz="1400" b="1" dirty="0">
                  <a:solidFill>
                    <a:srgbClr val="FF0000"/>
                  </a:solidFill>
                  <a:latin typeface="Calibri" panose="020F0502020204030204" pitchFamily="34" charset="0"/>
                  <a:ea typeface="SimSun" panose="02010600030101010101" pitchFamily="2" charset="-122"/>
                  <a:cs typeface="Times New Roman" panose="02020603050405020304" pitchFamily="18" charset="0"/>
                </a:rPr>
                <a:t>AI4SCT-2025-XXXX</a:t>
              </a:r>
              <a:r>
                <a:rPr lang="en-SG" sz="1800" b="1" dirty="0">
                  <a:solidFill>
                    <a:srgbClr val="FF0000"/>
                  </a:solidFill>
                  <a:effectLst/>
                  <a:latin typeface="Arial" panose="020B0604020202020204" pitchFamily="34" charset="0"/>
                  <a:ea typeface="SimSun" panose="02010600030101010101" pitchFamily="2" charset="-122"/>
                </a:rPr>
                <a:t> </a:t>
              </a:r>
              <a:r>
                <a:rPr lang="en-SG" sz="14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 </a:t>
              </a:r>
              <a:r>
                <a:rPr lang="en-SG" sz="1050" i="1"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(generated by IGMS)</a:t>
              </a:r>
              <a:endParaRPr lang="en-SG" sz="1200" dirty="0">
                <a:effectLst/>
                <a:latin typeface="Calibri" panose="020F0502020204030204" pitchFamily="34" charset="0"/>
                <a:ea typeface="SimSun" panose="02010600030101010101" pitchFamily="2" charset="-122"/>
                <a:cs typeface="Times New Roman" panose="02020603050405020304" pitchFamily="18" charset="0"/>
              </a:endParaRPr>
            </a:p>
            <a:p>
              <a:pPr algn="ctr">
                <a:lnSpc>
                  <a:spcPct val="115000"/>
                </a:lnSpc>
                <a:spcAft>
                  <a:spcPts val="1000"/>
                </a:spcAft>
              </a:pPr>
              <a:r>
                <a:rPr lang="en-SG" sz="1200" dirty="0">
                  <a:effectLst/>
                  <a:latin typeface="Calibri" panose="020F0502020204030204" pitchFamily="34" charset="0"/>
                  <a:ea typeface="SimSun" panose="02010600030101010101" pitchFamily="2" charset="-122"/>
                  <a:cs typeface="Times New Roman" panose="02020603050405020304" pitchFamily="18" charset="0"/>
                </a:rPr>
                <a:t> </a:t>
              </a:r>
            </a:p>
          </p:txBody>
        </p:sp>
        <p:sp>
          <p:nvSpPr>
            <p:cNvPr id="6" name="Text Box 5">
              <a:extLst>
                <a:ext uri="{FF2B5EF4-FFF2-40B4-BE49-F238E27FC236}">
                  <a16:creationId xmlns:a16="http://schemas.microsoft.com/office/drawing/2014/main" id="{36F6F896-3842-AEC3-F8E5-EE08F90E9EA4}"/>
                </a:ext>
              </a:extLst>
            </p:cNvPr>
            <p:cNvSpPr txBox="1">
              <a:spLocks noChangeArrowheads="1"/>
            </p:cNvSpPr>
            <p:nvPr/>
          </p:nvSpPr>
          <p:spPr bwMode="auto">
            <a:xfrm>
              <a:off x="6350" y="400050"/>
              <a:ext cx="6891020" cy="6203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nSpc>
                  <a:spcPct val="115000"/>
                </a:lnSpc>
                <a:spcAft>
                  <a:spcPts val="1000"/>
                </a:spcAft>
              </a:pPr>
              <a:r>
                <a:rPr lang="en-SG" sz="1400" b="1" dirty="0">
                  <a:effectLst/>
                  <a:latin typeface="Calibri" panose="020F0502020204030204" pitchFamily="34" charset="0"/>
                  <a:ea typeface="SimSun" panose="02010600030101010101" pitchFamily="2" charset="-122"/>
                  <a:cs typeface="Times New Roman" panose="02020603050405020304" pitchFamily="18" charset="0"/>
                </a:rPr>
                <a:t>Proposal Title: </a:t>
              </a:r>
              <a:r>
                <a:rPr lang="en-SG" sz="14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XX </a:t>
              </a:r>
              <a:endParaRPr lang="en-SG" sz="1200" dirty="0">
                <a:effectLst/>
                <a:latin typeface="Calibri" panose="020F0502020204030204" pitchFamily="34" charset="0"/>
                <a:ea typeface="SimSun" panose="02010600030101010101" pitchFamily="2" charset="-122"/>
                <a:cs typeface="Times New Roman" panose="02020603050405020304" pitchFamily="18" charset="0"/>
              </a:endParaRPr>
            </a:p>
            <a:p>
              <a:pPr>
                <a:lnSpc>
                  <a:spcPct val="115000"/>
                </a:lnSpc>
                <a:spcAft>
                  <a:spcPts val="1000"/>
                </a:spcAft>
              </a:pPr>
              <a:r>
                <a:rPr lang="en-SG" sz="14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 </a:t>
              </a:r>
              <a:endParaRPr lang="en-SG" sz="1200" dirty="0">
                <a:effectLst/>
                <a:latin typeface="Calibri" panose="020F0502020204030204" pitchFamily="34" charset="0"/>
                <a:ea typeface="SimSun" panose="02010600030101010101" pitchFamily="2" charset="-122"/>
                <a:cs typeface="Times New Roman" panose="02020603050405020304" pitchFamily="18" charset="0"/>
              </a:endParaRPr>
            </a:p>
            <a:p>
              <a:pPr>
                <a:lnSpc>
                  <a:spcPct val="115000"/>
                </a:lnSpc>
                <a:spcAft>
                  <a:spcPts val="1000"/>
                </a:spcAft>
              </a:pPr>
              <a:r>
                <a:rPr lang="en-SG" sz="14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 </a:t>
              </a:r>
              <a:endParaRPr lang="en-SG" sz="12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7" name="Group 6">
              <a:extLst>
                <a:ext uri="{FF2B5EF4-FFF2-40B4-BE49-F238E27FC236}">
                  <a16:creationId xmlns:a16="http://schemas.microsoft.com/office/drawing/2014/main" id="{FCB3A876-8AE9-6EED-E492-D3B4D2A08075}"/>
                </a:ext>
              </a:extLst>
            </p:cNvPr>
            <p:cNvGrpSpPr/>
            <p:nvPr/>
          </p:nvGrpSpPr>
          <p:grpSpPr>
            <a:xfrm>
              <a:off x="0" y="1073150"/>
              <a:ext cx="6887845" cy="620396"/>
              <a:chOff x="0" y="0"/>
              <a:chExt cx="6887845" cy="620396"/>
            </a:xfrm>
          </p:grpSpPr>
          <p:sp>
            <p:nvSpPr>
              <p:cNvPr id="8" name="Text Box 7">
                <a:extLst>
                  <a:ext uri="{FF2B5EF4-FFF2-40B4-BE49-F238E27FC236}">
                    <a16:creationId xmlns:a16="http://schemas.microsoft.com/office/drawing/2014/main" id="{E4F23B3D-A417-D82B-3206-20CFC0578630}"/>
                  </a:ext>
                </a:extLst>
              </p:cNvPr>
              <p:cNvSpPr txBox="1">
                <a:spLocks noChangeArrowheads="1"/>
              </p:cNvSpPr>
              <p:nvPr/>
            </p:nvSpPr>
            <p:spPr bwMode="auto">
              <a:xfrm>
                <a:off x="0" y="0"/>
                <a:ext cx="2181225" cy="62039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nSpc>
                    <a:spcPct val="115000"/>
                  </a:lnSpc>
                  <a:spcAft>
                    <a:spcPts val="1000"/>
                  </a:spcAft>
                </a:pPr>
                <a:r>
                  <a:rPr lang="en-SG" sz="1200" b="1" dirty="0">
                    <a:effectLst/>
                    <a:latin typeface="Calibri" panose="020F0502020204030204" pitchFamily="34" charset="0"/>
                    <a:ea typeface="SimSun" panose="02010600030101010101" pitchFamily="2" charset="-122"/>
                    <a:cs typeface="Times New Roman" panose="02020603050405020304" pitchFamily="18" charset="0"/>
                  </a:rPr>
                  <a:t>Budget Requested </a:t>
                </a:r>
                <a:r>
                  <a:rPr lang="en-SG" sz="1200" i="1" dirty="0">
                    <a:effectLst/>
                    <a:latin typeface="Calibri" panose="020F0502020204030204" pitchFamily="34" charset="0"/>
                    <a:ea typeface="SimSun" panose="02010600030101010101" pitchFamily="2" charset="-122"/>
                    <a:cs typeface="Times New Roman" panose="02020603050405020304" pitchFamily="18" charset="0"/>
                  </a:rPr>
                  <a:t>(Excluding Indirect Costs)</a:t>
                </a:r>
                <a:r>
                  <a:rPr lang="en-SG" sz="1200" b="1" dirty="0">
                    <a:effectLst/>
                    <a:latin typeface="Calibri" panose="020F0502020204030204" pitchFamily="34" charset="0"/>
                    <a:ea typeface="SimSun" panose="02010600030101010101" pitchFamily="2" charset="-122"/>
                    <a:cs typeface="Times New Roman" panose="02020603050405020304" pitchFamily="18" charset="0"/>
                  </a:rPr>
                  <a:t>: S$</a:t>
                </a:r>
                <a:r>
                  <a:rPr lang="en-SG" sz="12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 XX                                       </a:t>
                </a:r>
                <a:r>
                  <a:rPr lang="en-SG" sz="14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                                   </a:t>
                </a:r>
                <a:endParaRPr lang="en-SG" sz="12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9" name="Text Box 25">
                <a:extLst>
                  <a:ext uri="{FF2B5EF4-FFF2-40B4-BE49-F238E27FC236}">
                    <a16:creationId xmlns:a16="http://schemas.microsoft.com/office/drawing/2014/main" id="{C2FF84CE-AA22-1C57-32C8-E575E59E379B}"/>
                  </a:ext>
                </a:extLst>
              </p:cNvPr>
              <p:cNvSpPr txBox="1">
                <a:spLocks noChangeArrowheads="1"/>
              </p:cNvSpPr>
              <p:nvPr/>
            </p:nvSpPr>
            <p:spPr bwMode="auto">
              <a:xfrm>
                <a:off x="4425950" y="0"/>
                <a:ext cx="2461895" cy="62039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nSpc>
                    <a:spcPct val="115000"/>
                  </a:lnSpc>
                  <a:spcAft>
                    <a:spcPts val="1000"/>
                  </a:spcAft>
                </a:pPr>
                <a:r>
                  <a:rPr lang="en-SG" sz="1200" b="1" dirty="0">
                    <a:effectLst/>
                    <a:latin typeface="Calibri" panose="020F0502020204030204" pitchFamily="34" charset="0"/>
                    <a:ea typeface="SimSun" panose="02010600030101010101" pitchFamily="2" charset="-122"/>
                    <a:cs typeface="Times New Roman" panose="02020603050405020304" pitchFamily="18" charset="0"/>
                  </a:rPr>
                  <a:t>Host Institution </a:t>
                </a:r>
                <a:r>
                  <a:rPr lang="en-SG" sz="1200" b="1" i="1" dirty="0">
                    <a:effectLst/>
                    <a:latin typeface="Calibri" panose="020F0502020204030204" pitchFamily="34" charset="0"/>
                    <a:ea typeface="SimSun" panose="02010600030101010101" pitchFamily="2" charset="-122"/>
                    <a:cs typeface="Times New Roman" panose="02020603050405020304" pitchFamily="18" charset="0"/>
                  </a:rPr>
                  <a:t>(please indicate only one):</a:t>
                </a:r>
                <a:r>
                  <a:rPr lang="en-SG" sz="1200" b="1" dirty="0">
                    <a:effectLst/>
                    <a:latin typeface="Calibri" panose="020F0502020204030204" pitchFamily="34" charset="0"/>
                    <a:ea typeface="SimSun" panose="02010600030101010101" pitchFamily="2" charset="-122"/>
                    <a:cs typeface="Times New Roman" panose="02020603050405020304" pitchFamily="18" charset="0"/>
                  </a:rPr>
                  <a:t> </a:t>
                </a:r>
                <a:r>
                  <a:rPr lang="en-SG" sz="12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XX</a:t>
                </a:r>
                <a:endParaRPr lang="en-SG" sz="1100" dirty="0">
                  <a:effectLst/>
                  <a:latin typeface="Calibri" panose="020F0502020204030204" pitchFamily="34" charset="0"/>
                  <a:ea typeface="SimSun" panose="02010600030101010101" pitchFamily="2" charset="-122"/>
                  <a:cs typeface="Times New Roman" panose="02020603050405020304" pitchFamily="18" charset="0"/>
                </a:endParaRPr>
              </a:p>
              <a:p>
                <a:pPr>
                  <a:lnSpc>
                    <a:spcPct val="115000"/>
                  </a:lnSpc>
                  <a:spcAft>
                    <a:spcPts val="1000"/>
                  </a:spcAft>
                </a:pPr>
                <a:r>
                  <a:rPr lang="en-SG" sz="14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                                                       </a:t>
                </a:r>
                <a:endParaRPr lang="en-SG" sz="12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10" name="Text Box 38">
                <a:extLst>
                  <a:ext uri="{FF2B5EF4-FFF2-40B4-BE49-F238E27FC236}">
                    <a16:creationId xmlns:a16="http://schemas.microsoft.com/office/drawing/2014/main" id="{49D1FC63-4024-9E9F-BB0B-AC8525300CDD}"/>
                  </a:ext>
                </a:extLst>
              </p:cNvPr>
              <p:cNvSpPr txBox="1">
                <a:spLocks noChangeArrowheads="1"/>
              </p:cNvSpPr>
              <p:nvPr/>
            </p:nvSpPr>
            <p:spPr bwMode="auto">
              <a:xfrm>
                <a:off x="2241550" y="0"/>
                <a:ext cx="2125345" cy="6203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nSpc>
                    <a:spcPct val="115000"/>
                  </a:lnSpc>
                  <a:spcAft>
                    <a:spcPts val="1000"/>
                  </a:spcAft>
                </a:pPr>
                <a:r>
                  <a:rPr lang="en-SG" sz="1200" b="1" dirty="0">
                    <a:effectLst/>
                    <a:latin typeface="Calibri" panose="020F0502020204030204" pitchFamily="34" charset="0"/>
                    <a:ea typeface="SimSun" panose="02010600030101010101" pitchFamily="2" charset="-122"/>
                    <a:cs typeface="Times New Roman" panose="02020603050405020304" pitchFamily="18" charset="0"/>
                  </a:rPr>
                  <a:t>Period of Support: </a:t>
                </a:r>
                <a:r>
                  <a:rPr lang="en-SG" sz="12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 XX </a:t>
                </a:r>
                <a:r>
                  <a:rPr lang="en-SG" sz="1200" b="1" dirty="0">
                    <a:effectLst/>
                    <a:latin typeface="Calibri" panose="020F0502020204030204" pitchFamily="34" charset="0"/>
                    <a:ea typeface="SimSun" panose="02010600030101010101" pitchFamily="2" charset="-122"/>
                    <a:cs typeface="Times New Roman" panose="02020603050405020304" pitchFamily="18" charset="0"/>
                  </a:rPr>
                  <a:t>years   </a:t>
                </a:r>
                <a:r>
                  <a:rPr lang="en-SG" sz="1200" b="1"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                                                                       </a:t>
                </a:r>
                <a:endParaRPr lang="en-SG" sz="1100" dirty="0">
                  <a:effectLst/>
                  <a:latin typeface="Calibri" panose="020F0502020204030204" pitchFamily="34" charset="0"/>
                  <a:ea typeface="SimSun" panose="02010600030101010101" pitchFamily="2" charset="-122"/>
                  <a:cs typeface="Times New Roman" panose="02020603050405020304" pitchFamily="18" charset="0"/>
                </a:endParaRPr>
              </a:p>
            </p:txBody>
          </p:sp>
        </p:grpSp>
      </p:grpSp>
      <p:graphicFrame>
        <p:nvGraphicFramePr>
          <p:cNvPr id="19" name="Table 18">
            <a:extLst>
              <a:ext uri="{FF2B5EF4-FFF2-40B4-BE49-F238E27FC236}">
                <a16:creationId xmlns:a16="http://schemas.microsoft.com/office/drawing/2014/main" id="{7AF8518A-9508-1A82-5A92-BCFD1032F434}"/>
              </a:ext>
            </a:extLst>
          </p:cNvPr>
          <p:cNvGraphicFramePr>
            <a:graphicFrameLocks noGrp="1"/>
          </p:cNvGraphicFramePr>
          <p:nvPr>
            <p:extLst>
              <p:ext uri="{D42A27DB-BD31-4B8C-83A1-F6EECF244321}">
                <p14:modId xmlns:p14="http://schemas.microsoft.com/office/powerpoint/2010/main" val="533485683"/>
              </p:ext>
            </p:extLst>
          </p:nvPr>
        </p:nvGraphicFramePr>
        <p:xfrm>
          <a:off x="1029903" y="1983506"/>
          <a:ext cx="10187973" cy="4656909"/>
        </p:xfrm>
        <a:graphic>
          <a:graphicData uri="http://schemas.openxmlformats.org/drawingml/2006/table">
            <a:tbl>
              <a:tblPr firstRow="1" firstCol="1" bandRow="1"/>
              <a:tblGrid>
                <a:gridCol w="826842">
                  <a:extLst>
                    <a:ext uri="{9D8B030D-6E8A-4147-A177-3AD203B41FA5}">
                      <a16:colId xmlns:a16="http://schemas.microsoft.com/office/drawing/2014/main" val="4170673446"/>
                    </a:ext>
                  </a:extLst>
                </a:gridCol>
                <a:gridCol w="2374188">
                  <a:extLst>
                    <a:ext uri="{9D8B030D-6E8A-4147-A177-3AD203B41FA5}">
                      <a16:colId xmlns:a16="http://schemas.microsoft.com/office/drawing/2014/main" val="2489268181"/>
                    </a:ext>
                  </a:extLst>
                </a:gridCol>
                <a:gridCol w="1389807">
                  <a:extLst>
                    <a:ext uri="{9D8B030D-6E8A-4147-A177-3AD203B41FA5}">
                      <a16:colId xmlns:a16="http://schemas.microsoft.com/office/drawing/2014/main" val="2519169174"/>
                    </a:ext>
                  </a:extLst>
                </a:gridCol>
                <a:gridCol w="1815848">
                  <a:extLst>
                    <a:ext uri="{9D8B030D-6E8A-4147-A177-3AD203B41FA5}">
                      <a16:colId xmlns:a16="http://schemas.microsoft.com/office/drawing/2014/main" val="3978551339"/>
                    </a:ext>
                  </a:extLst>
                </a:gridCol>
                <a:gridCol w="1794039">
                  <a:extLst>
                    <a:ext uri="{9D8B030D-6E8A-4147-A177-3AD203B41FA5}">
                      <a16:colId xmlns:a16="http://schemas.microsoft.com/office/drawing/2014/main" val="2746964012"/>
                    </a:ext>
                  </a:extLst>
                </a:gridCol>
                <a:gridCol w="835215">
                  <a:extLst>
                    <a:ext uri="{9D8B030D-6E8A-4147-A177-3AD203B41FA5}">
                      <a16:colId xmlns:a16="http://schemas.microsoft.com/office/drawing/2014/main" val="274112474"/>
                    </a:ext>
                  </a:extLst>
                </a:gridCol>
                <a:gridCol w="1152034">
                  <a:extLst>
                    <a:ext uri="{9D8B030D-6E8A-4147-A177-3AD203B41FA5}">
                      <a16:colId xmlns:a16="http://schemas.microsoft.com/office/drawing/2014/main" val="96374238"/>
                    </a:ext>
                  </a:extLst>
                </a:gridCol>
              </a:tblGrid>
              <a:tr h="370239">
                <a:tc>
                  <a:txBody>
                    <a:bodyPr/>
                    <a:lstStyle/>
                    <a:p>
                      <a:pPr algn="just">
                        <a:lnSpc>
                          <a:spcPct val="115000"/>
                        </a:lnSpc>
                        <a:spcAft>
                          <a:spcPts val="1000"/>
                        </a:spcAft>
                      </a:pPr>
                      <a:r>
                        <a:rPr lang="en-SG" sz="1050" b="1" dirty="0">
                          <a:effectLst/>
                          <a:latin typeface="Calibri" panose="020F0502020204030204" pitchFamily="34" charset="0"/>
                          <a:ea typeface="SimSun" panose="02010600030101010101" pitchFamily="2" charset="-122"/>
                          <a:cs typeface="Times New Roman" panose="02020603050405020304" pitchFamily="18" charset="0"/>
                        </a:rPr>
                        <a:t>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just">
                        <a:lnSpc>
                          <a:spcPct val="115000"/>
                        </a:lnSpc>
                        <a:spcAft>
                          <a:spcPts val="1000"/>
                        </a:spcAft>
                      </a:pPr>
                      <a:br>
                        <a:rPr lang="en-SG" sz="1050" b="1" dirty="0">
                          <a:effectLst/>
                          <a:latin typeface="Calibri" panose="020F0502020204030204" pitchFamily="34" charset="0"/>
                          <a:ea typeface="SimSun" panose="02010600030101010101" pitchFamily="2" charset="-122"/>
                          <a:cs typeface="Times New Roman" panose="02020603050405020304" pitchFamily="18" charset="0"/>
                        </a:rPr>
                      </a:br>
                      <a:r>
                        <a:rPr lang="en-SG" sz="1050" b="1" dirty="0">
                          <a:effectLst/>
                          <a:latin typeface="Calibri" panose="020F0502020204030204" pitchFamily="34" charset="0"/>
                          <a:ea typeface="SimSun" panose="02010600030101010101" pitchFamily="2" charset="-122"/>
                          <a:cs typeface="Times New Roman" panose="02020603050405020304" pitchFamily="18" charset="0"/>
                        </a:rPr>
                        <a:t>Project Team Members </a:t>
                      </a:r>
                      <a:r>
                        <a:rPr lang="en-SG" sz="1050" i="1" dirty="0">
                          <a:effectLst/>
                          <a:latin typeface="Calibri" panose="020F0502020204030204" pitchFamily="34" charset="0"/>
                          <a:ea typeface="SimSun" panose="02010600030101010101" pitchFamily="2" charset="-122"/>
                          <a:cs typeface="Times New Roman" panose="02020603050405020304" pitchFamily="18" charset="0"/>
                        </a:rPr>
                        <a:t>(Please add/delete rows where necessary)</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pPr algn="just">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5830395"/>
                  </a:ext>
                </a:extLst>
              </a:tr>
              <a:tr h="619526">
                <a:tc>
                  <a:txBody>
                    <a:bodyPr/>
                    <a:lstStyle/>
                    <a:p>
                      <a:pPr algn="ctr">
                        <a:lnSpc>
                          <a:spcPct val="115000"/>
                        </a:lnSpc>
                        <a:spcAft>
                          <a:spcPts val="1000"/>
                        </a:spcAft>
                      </a:pPr>
                      <a:r>
                        <a:rPr lang="en-SG" sz="1050" b="1" i="1">
                          <a:effectLst/>
                          <a:latin typeface="Calibri" panose="020F0502020204030204" pitchFamily="34" charset="0"/>
                          <a:ea typeface="SimSun" panose="02010600030101010101" pitchFamily="2" charset="-122"/>
                          <a:cs typeface="Times New Roman" panose="02020603050405020304" pitchFamily="18" charset="0"/>
                        </a:rPr>
                        <a:t>Role</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SG" sz="1050" b="1" i="1" dirty="0">
                          <a:effectLst/>
                          <a:latin typeface="Calibri" panose="020F0502020204030204" pitchFamily="34" charset="0"/>
                          <a:ea typeface="SimSun" panose="02010600030101010101" pitchFamily="2" charset="-122"/>
                          <a:cs typeface="Times New Roman" panose="02020603050405020304" pitchFamily="18" charset="0"/>
                        </a:rPr>
                        <a:t>Name*</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O</a:t>
                      </a:r>
                      <a:r>
                        <a:rPr lang="en-SG"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RCID ID</a:t>
                      </a: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SG"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Expertise (Scientific Domain/AI)</a:t>
                      </a: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SG"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Designation/ Institution</a:t>
                      </a: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SG"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effort within this project</a:t>
                      </a:r>
                    </a:p>
                    <a:p>
                      <a:pPr algn="ctr">
                        <a:lnSpc>
                          <a:spcPct val="115000"/>
                        </a:lnSpc>
                        <a:spcAft>
                          <a:spcPts val="1000"/>
                        </a:spcAft>
                      </a:pPr>
                      <a:endParaRPr lang="en-SG"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SG"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of time committed on the project</a:t>
                      </a:r>
                    </a:p>
                    <a:p>
                      <a:pPr algn="ctr">
                        <a:lnSpc>
                          <a:spcPct val="115000"/>
                        </a:lnSpc>
                        <a:spcAft>
                          <a:spcPts val="1000"/>
                        </a:spcAft>
                      </a:pPr>
                      <a:endParaRPr lang="en-SG"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2624339"/>
                  </a:ext>
                </a:extLst>
              </a:tr>
              <a:tr h="179526">
                <a:tc>
                  <a:txBody>
                    <a:bodyPr/>
                    <a:lstStyle/>
                    <a:p>
                      <a:pPr algn="l">
                        <a:lnSpc>
                          <a:spcPct val="115000"/>
                        </a:lnSpc>
                        <a:spcAft>
                          <a:spcPts val="1000"/>
                        </a:spcAft>
                      </a:pPr>
                      <a:r>
                        <a:rPr lang="en-SG"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Co-Lead PI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05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05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05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576407"/>
                  </a:ext>
                </a:extLst>
              </a:tr>
              <a:tr h="179526">
                <a:tc>
                  <a:txBody>
                    <a:bodyPr/>
                    <a:lstStyle/>
                    <a:p>
                      <a:pPr algn="l">
                        <a:lnSpc>
                          <a:spcPct val="115000"/>
                        </a:lnSpc>
                        <a:spcAft>
                          <a:spcPts val="1000"/>
                        </a:spcAft>
                      </a:pPr>
                      <a:r>
                        <a:rPr lang="en-SG" sz="1050" b="1" i="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Co-Lead PI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0759704"/>
                  </a:ext>
                </a:extLst>
              </a:tr>
              <a:tr h="305160">
                <a:tc>
                  <a:txBody>
                    <a:bodyPr/>
                    <a:lstStyle/>
                    <a:p>
                      <a:pPr algn="just">
                        <a:lnSpc>
                          <a:spcPct val="115000"/>
                        </a:lnSpc>
                        <a:spcAft>
                          <a:spcPts val="1000"/>
                        </a:spcAft>
                      </a:pPr>
                      <a:r>
                        <a:rPr lang="en-SG" sz="1050" b="1" i="1" dirty="0">
                          <a:effectLst/>
                          <a:latin typeface="Calibri" panose="020F0502020204030204" pitchFamily="34" charset="0"/>
                          <a:ea typeface="SimSun" panose="02010600030101010101" pitchFamily="2" charset="-122"/>
                          <a:cs typeface="Times New Roman" panose="02020603050405020304" pitchFamily="18" charset="0"/>
                        </a:rPr>
                        <a:t>Team PI (1)</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05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05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05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120254"/>
                  </a:ext>
                </a:extLst>
              </a:tr>
              <a:tr h="305160">
                <a:tc>
                  <a:txBody>
                    <a:bodyPr/>
                    <a:lstStyle/>
                    <a:p>
                      <a:pPr algn="just">
                        <a:lnSpc>
                          <a:spcPct val="115000"/>
                        </a:lnSpc>
                        <a:spcAft>
                          <a:spcPts val="1000"/>
                        </a:spcAft>
                      </a:pPr>
                      <a:r>
                        <a:rPr lang="en-SG" sz="1050" b="1" i="1" dirty="0">
                          <a:effectLst/>
                          <a:latin typeface="Calibri" panose="020F0502020204030204" pitchFamily="34" charset="0"/>
                          <a:ea typeface="SimSun" panose="02010600030101010101" pitchFamily="2" charset="-122"/>
                          <a:cs typeface="Times New Roman" panose="02020603050405020304" pitchFamily="18" charset="0"/>
                        </a:rPr>
                        <a:t>Team PI (2)</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dirty="0">
                          <a:effectLst/>
                          <a:latin typeface="Calibri" panose="020F0502020204030204" pitchFamily="34" charset="0"/>
                          <a:ea typeface="SimSun" panose="02010600030101010101" pitchFamily="2" charset="-122"/>
                          <a:cs typeface="Times New Roman" panose="02020603050405020304" pitchFamily="18" charset="0"/>
                        </a:rPr>
                        <a:t>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3184017"/>
                  </a:ext>
                </a:extLst>
              </a:tr>
              <a:tr h="305160">
                <a:tc>
                  <a:txBody>
                    <a:bodyPr/>
                    <a:lstStyle/>
                    <a:p>
                      <a:pPr algn="just">
                        <a:lnSpc>
                          <a:spcPct val="115000"/>
                        </a:lnSpc>
                        <a:spcAft>
                          <a:spcPts val="1000"/>
                        </a:spcAft>
                      </a:pPr>
                      <a:r>
                        <a:rPr lang="en-SG" sz="1050" b="1" i="1">
                          <a:effectLst/>
                          <a:latin typeface="Calibri" panose="020F0502020204030204" pitchFamily="34" charset="0"/>
                          <a:ea typeface="SimSun" panose="02010600030101010101" pitchFamily="2" charset="-122"/>
                          <a:cs typeface="Times New Roman" panose="02020603050405020304" pitchFamily="18" charset="0"/>
                        </a:rPr>
                        <a:t>Team PI (3)</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dirty="0">
                          <a:effectLst/>
                          <a:latin typeface="Calibri" panose="020F0502020204030204" pitchFamily="34" charset="0"/>
                          <a:ea typeface="SimSun" panose="02010600030101010101" pitchFamily="2" charset="-122"/>
                          <a:cs typeface="Times New Roman" panose="02020603050405020304" pitchFamily="18" charset="0"/>
                        </a:rPr>
                        <a:t>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9581049"/>
                  </a:ext>
                </a:extLst>
              </a:tr>
              <a:tr h="305160">
                <a:tc>
                  <a:txBody>
                    <a:bodyPr/>
                    <a:lstStyle/>
                    <a:p>
                      <a:pPr algn="just">
                        <a:lnSpc>
                          <a:spcPct val="115000"/>
                        </a:lnSpc>
                        <a:spcAft>
                          <a:spcPts val="1000"/>
                        </a:spcAft>
                      </a:pPr>
                      <a:r>
                        <a:rPr lang="en-SG" sz="1050" b="1" i="1">
                          <a:effectLst/>
                          <a:latin typeface="Calibri" panose="020F0502020204030204" pitchFamily="34" charset="0"/>
                          <a:ea typeface="SimSun" panose="02010600030101010101" pitchFamily="2" charset="-122"/>
                          <a:cs typeface="Times New Roman" panose="02020603050405020304" pitchFamily="18" charset="0"/>
                        </a:rPr>
                        <a:t>Team PI (4)</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5006780"/>
                  </a:ext>
                </a:extLst>
              </a:tr>
              <a:tr h="305160">
                <a:tc>
                  <a:txBody>
                    <a:bodyPr/>
                    <a:lstStyle/>
                    <a:p>
                      <a:pPr algn="just">
                        <a:lnSpc>
                          <a:spcPct val="115000"/>
                        </a:lnSpc>
                        <a:spcAft>
                          <a:spcPts val="1000"/>
                        </a:spcAft>
                      </a:pPr>
                      <a:r>
                        <a:rPr lang="en-SG" sz="1050" b="1" i="1">
                          <a:effectLst/>
                          <a:latin typeface="Calibri" panose="020F0502020204030204" pitchFamily="34" charset="0"/>
                          <a:ea typeface="SimSun" panose="02010600030101010101" pitchFamily="2" charset="-122"/>
                          <a:cs typeface="Times New Roman" panose="02020603050405020304" pitchFamily="18" charset="0"/>
                        </a:rPr>
                        <a:t>Team PI (5)</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dirty="0">
                          <a:effectLst/>
                          <a:latin typeface="Calibri" panose="020F0502020204030204" pitchFamily="34" charset="0"/>
                          <a:ea typeface="SimSun" panose="02010600030101010101" pitchFamily="2" charset="-122"/>
                          <a:cs typeface="Times New Roman" panose="02020603050405020304" pitchFamily="18" charset="0"/>
                        </a:rPr>
                        <a:t>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dirty="0">
                          <a:effectLst/>
                          <a:latin typeface="Calibri" panose="020F0502020204030204" pitchFamily="34" charset="0"/>
                          <a:ea typeface="SimSun" panose="02010600030101010101" pitchFamily="2" charset="-122"/>
                          <a:cs typeface="Times New Roman" panose="02020603050405020304" pitchFamily="18" charset="0"/>
                        </a:rPr>
                        <a:t>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8302718"/>
                  </a:ext>
                </a:extLst>
              </a:tr>
              <a:tr h="305160">
                <a:tc>
                  <a:txBody>
                    <a:bodyPr/>
                    <a:lstStyle/>
                    <a:p>
                      <a:pPr algn="just">
                        <a:lnSpc>
                          <a:spcPct val="115000"/>
                        </a:lnSpc>
                        <a:spcAft>
                          <a:spcPts val="1000"/>
                        </a:spcAft>
                      </a:pPr>
                      <a:r>
                        <a:rPr lang="en-SG" sz="1050" b="1" i="1">
                          <a:effectLst/>
                          <a:latin typeface="Calibri" panose="020F0502020204030204" pitchFamily="34" charset="0"/>
                          <a:ea typeface="SimSun" panose="02010600030101010101" pitchFamily="2" charset="-122"/>
                          <a:cs typeface="Times New Roman" panose="02020603050405020304" pitchFamily="18" charset="0"/>
                        </a:rPr>
                        <a:t>Team PI (6)</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dirty="0">
                          <a:effectLst/>
                          <a:latin typeface="Calibri" panose="020F0502020204030204" pitchFamily="34" charset="0"/>
                          <a:ea typeface="SimSun" panose="02010600030101010101" pitchFamily="2" charset="-122"/>
                          <a:cs typeface="Times New Roman" panose="02020603050405020304" pitchFamily="18" charset="0"/>
                        </a:rPr>
                        <a:t>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6776370"/>
                  </a:ext>
                </a:extLst>
              </a:tr>
              <a:tr h="305160">
                <a:tc>
                  <a:txBody>
                    <a:bodyPr/>
                    <a:lstStyle/>
                    <a:p>
                      <a:pPr algn="just">
                        <a:lnSpc>
                          <a:spcPct val="115000"/>
                        </a:lnSpc>
                        <a:spcAft>
                          <a:spcPts val="1000"/>
                        </a:spcAft>
                      </a:pPr>
                      <a:r>
                        <a:rPr lang="en-SG" sz="1050" b="1" i="1">
                          <a:effectLst/>
                          <a:latin typeface="Calibri" panose="020F0502020204030204" pitchFamily="34" charset="0"/>
                          <a:ea typeface="SimSun" panose="02010600030101010101" pitchFamily="2" charset="-122"/>
                          <a:cs typeface="Times New Roman" panose="02020603050405020304" pitchFamily="18" charset="0"/>
                        </a:rPr>
                        <a:t>Collaborator (1)</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dirty="0">
                          <a:effectLst/>
                          <a:latin typeface="Calibri" panose="020F0502020204030204" pitchFamily="34" charset="0"/>
                          <a:ea typeface="SimSun" panose="02010600030101010101" pitchFamily="2" charset="-122"/>
                          <a:cs typeface="Times New Roman" panose="02020603050405020304" pitchFamily="18" charset="0"/>
                        </a:rPr>
                        <a:t>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0281931"/>
                  </a:ext>
                </a:extLst>
              </a:tr>
              <a:tr h="305160">
                <a:tc>
                  <a:txBody>
                    <a:bodyPr/>
                    <a:lstStyle/>
                    <a:p>
                      <a:pPr algn="just">
                        <a:lnSpc>
                          <a:spcPct val="115000"/>
                        </a:lnSpc>
                        <a:spcAft>
                          <a:spcPts val="1000"/>
                        </a:spcAft>
                      </a:pPr>
                      <a:r>
                        <a:rPr lang="en-SG" sz="1050" b="1" i="1">
                          <a:effectLst/>
                          <a:latin typeface="Calibri" panose="020F0502020204030204" pitchFamily="34" charset="0"/>
                          <a:ea typeface="SimSun" panose="02010600030101010101" pitchFamily="2" charset="-122"/>
                          <a:cs typeface="Times New Roman" panose="02020603050405020304" pitchFamily="18" charset="0"/>
                        </a:rPr>
                        <a:t>Collaborator (2)</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dirty="0">
                          <a:effectLst/>
                          <a:latin typeface="Calibri" panose="020F0502020204030204" pitchFamily="34" charset="0"/>
                          <a:ea typeface="SimSun" panose="02010600030101010101" pitchFamily="2" charset="-122"/>
                          <a:cs typeface="Times New Roman" panose="02020603050405020304" pitchFamily="18" charset="0"/>
                        </a:rPr>
                        <a:t>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9508521"/>
                  </a:ext>
                </a:extLst>
              </a:tr>
              <a:tr h="305160">
                <a:tc>
                  <a:txBody>
                    <a:bodyPr/>
                    <a:lstStyle/>
                    <a:p>
                      <a:pPr algn="just">
                        <a:lnSpc>
                          <a:spcPct val="115000"/>
                        </a:lnSpc>
                        <a:spcAft>
                          <a:spcPts val="1000"/>
                        </a:spcAft>
                      </a:pPr>
                      <a:r>
                        <a:rPr lang="en-SG" sz="1050" b="1" i="1">
                          <a:effectLst/>
                          <a:latin typeface="Calibri" panose="020F0502020204030204" pitchFamily="34" charset="0"/>
                          <a:ea typeface="SimSun" panose="02010600030101010101" pitchFamily="2" charset="-122"/>
                          <a:cs typeface="Times New Roman" panose="02020603050405020304" pitchFamily="18" charset="0"/>
                        </a:rPr>
                        <a:t>Collaborator (3)</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a:effectLst/>
                          <a:latin typeface="Calibri" panose="020F0502020204030204" pitchFamily="34" charset="0"/>
                          <a:ea typeface="SimSun" panose="02010600030101010101" pitchFamily="2" charset="-122"/>
                          <a:cs typeface="Times New Roman" panose="02020603050405020304" pitchFamily="18" charset="0"/>
                        </a:rPr>
                        <a:t> </a:t>
                      </a:r>
                      <a:endParaRPr lang="en-SG" sz="10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r>
                        <a:rPr lang="en-SG" sz="1100" dirty="0">
                          <a:effectLst/>
                          <a:latin typeface="Calibri" panose="020F0502020204030204" pitchFamily="34" charset="0"/>
                          <a:ea typeface="SimSun" panose="02010600030101010101" pitchFamily="2" charset="-122"/>
                          <a:cs typeface="Times New Roman" panose="02020603050405020304" pitchFamily="18" charset="0"/>
                        </a:rPr>
                        <a:t>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1000"/>
                        </a:spcAft>
                      </a:pP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4394160"/>
                  </a:ext>
                </a:extLst>
              </a:tr>
              <a:tr h="172608">
                <a:tc>
                  <a:txBody>
                    <a:bodyPr/>
                    <a:lstStyle/>
                    <a:p>
                      <a:pPr algn="just">
                        <a:lnSpc>
                          <a:spcPct val="115000"/>
                        </a:lnSpc>
                        <a:spcAft>
                          <a:spcPts val="1000"/>
                        </a:spcAft>
                      </a:pPr>
                      <a:r>
                        <a:rPr lang="en-SG" sz="900" b="1" i="1" dirty="0">
                          <a:effectLst/>
                          <a:latin typeface="Calibri" panose="020F0502020204030204" pitchFamily="34" charset="0"/>
                          <a:ea typeface="SimSun" panose="02010600030101010101" pitchFamily="2" charset="-122"/>
                          <a:cs typeface="Times New Roman" panose="02020603050405020304" pitchFamily="18" charset="0"/>
                        </a:rPr>
                        <a:t> </a:t>
                      </a:r>
                      <a:endParaRPr lang="en-SG"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SG" sz="1000">
                          <a:effectLst/>
                          <a:latin typeface="Calibri" panose="020F0502020204030204" pitchFamily="34" charset="0"/>
                          <a:ea typeface="SimSun" panose="02010600030101010101" pitchFamily="2" charset="-122"/>
                          <a:cs typeface="Times New Roman" panose="02020603050405020304" pitchFamily="18" charset="0"/>
                        </a:rPr>
                        <a:t> </a:t>
                      </a:r>
                      <a:endParaRPr lang="en-SG" sz="8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SG" sz="1000">
                          <a:effectLst/>
                          <a:latin typeface="Calibri" panose="020F0502020204030204" pitchFamily="34" charset="0"/>
                          <a:ea typeface="SimSun" panose="02010600030101010101" pitchFamily="2" charset="-122"/>
                          <a:cs typeface="Times New Roman" panose="02020603050405020304" pitchFamily="18" charset="0"/>
                        </a:rPr>
                        <a:t> </a:t>
                      </a:r>
                      <a:endParaRPr lang="en-SG" sz="80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endParaRPr lang="en-SG"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SG" sz="1000" dirty="0">
                          <a:effectLst/>
                          <a:latin typeface="Calibri" panose="020F0502020204030204" pitchFamily="34" charset="0"/>
                          <a:ea typeface="SimSun" panose="02010600030101010101" pitchFamily="2" charset="-122"/>
                          <a:cs typeface="Times New Roman" panose="02020603050405020304" pitchFamily="18" charset="0"/>
                        </a:rPr>
                        <a:t> </a:t>
                      </a:r>
                      <a:endParaRPr lang="en-SG"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endParaRPr lang="en-SG"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endParaRPr lang="en-SG"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9457" marR="494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9182710"/>
                  </a:ext>
                </a:extLst>
              </a:tr>
            </a:tbl>
          </a:graphicData>
        </a:graphic>
      </p:graphicFrame>
      <p:sp>
        <p:nvSpPr>
          <p:cNvPr id="20" name="Rectangle 7">
            <a:extLst>
              <a:ext uri="{FF2B5EF4-FFF2-40B4-BE49-F238E27FC236}">
                <a16:creationId xmlns:a16="http://schemas.microsoft.com/office/drawing/2014/main" id="{2E9EF7C6-4D44-2F8F-9CF6-BD61BC9F7D88}"/>
              </a:ext>
            </a:extLst>
          </p:cNvPr>
          <p:cNvSpPr>
            <a:spLocks noChangeArrowheads="1"/>
          </p:cNvSpPr>
          <p:nvPr/>
        </p:nvSpPr>
        <p:spPr bwMode="auto">
          <a:xfrm>
            <a:off x="4103688" y="1752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3060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4395D-7DF9-C0F5-B1AE-D86DC9EBFB9D}"/>
              </a:ext>
            </a:extLst>
          </p:cNvPr>
          <p:cNvSpPr>
            <a:spLocks noGrp="1"/>
          </p:cNvSpPr>
          <p:nvPr>
            <p:ph type="title"/>
          </p:nvPr>
        </p:nvSpPr>
        <p:spPr/>
        <p:txBody>
          <a:bodyPr>
            <a:normAutofit/>
          </a:bodyPr>
          <a:lstStyle/>
          <a:p>
            <a:r>
              <a:rPr lang="en-US" sz="4000" dirty="0">
                <a:latin typeface="Arial" panose="020B0604020202020204" pitchFamily="34" charset="0"/>
                <a:cs typeface="Arial" panose="020B0604020202020204" pitchFamily="34" charset="0"/>
              </a:rPr>
              <a:t>Instructions </a:t>
            </a:r>
            <a:endParaRPr lang="en-SG" sz="40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8D0582AF-0E0C-5C41-6C35-5F4C953DC89F}"/>
              </a:ext>
            </a:extLst>
          </p:cNvPr>
          <p:cNvSpPr>
            <a:spLocks noGrp="1"/>
          </p:cNvSpPr>
          <p:nvPr>
            <p:ph idx="1"/>
          </p:nvPr>
        </p:nvSpPr>
        <p:spPr/>
        <p:txBody>
          <a:bodyPr>
            <a:normAutofit/>
          </a:bodyPr>
          <a:lstStyle/>
          <a:p>
            <a:r>
              <a:rPr lang="en-US" sz="1800" dirty="0">
                <a:latin typeface="Arial" panose="020B0604020202020204" pitchFamily="34" charset="0"/>
                <a:cs typeface="Arial" panose="020B0604020202020204" pitchFamily="34" charset="0"/>
              </a:rPr>
              <a:t>All text and figures should be </a:t>
            </a:r>
            <a:r>
              <a:rPr lang="en-US" sz="1800" u="sng" dirty="0">
                <a:latin typeface="Arial" panose="020B0604020202020204" pitchFamily="34" charset="0"/>
                <a:cs typeface="Arial" panose="020B0604020202020204" pitchFamily="34" charset="0"/>
              </a:rPr>
              <a:t>at leas</a:t>
            </a:r>
            <a:r>
              <a:rPr lang="en-US" sz="1800" dirty="0">
                <a:latin typeface="Arial" panose="020B0604020202020204" pitchFamily="34" charset="0"/>
                <a:cs typeface="Arial" panose="020B0604020202020204" pitchFamily="34" charset="0"/>
              </a:rPr>
              <a:t>t Arial Font Size 12. Follow the Standard 4:3 or Widescreen 16:9 slide size format on Microsoft PowerPoint (or similar) for all slides. </a:t>
            </a:r>
          </a:p>
          <a:p>
            <a:r>
              <a:rPr lang="en-US" sz="1800" dirty="0">
                <a:latin typeface="Arial" panose="020B0604020202020204" pitchFamily="34" charset="0"/>
                <a:cs typeface="Arial" panose="020B0604020202020204" pitchFamily="34" charset="0"/>
              </a:rPr>
              <a:t>Limit to 10 slides (excluding Cover Slide) </a:t>
            </a:r>
          </a:p>
          <a:p>
            <a:pPr lvl="1"/>
            <a:r>
              <a:rPr lang="en-US" sz="1600" dirty="0">
                <a:latin typeface="Arial" panose="020B0604020202020204" pitchFamily="34" charset="0"/>
                <a:cs typeface="Arial" panose="020B0604020202020204" pitchFamily="34" charset="0"/>
              </a:rPr>
              <a:t>Any additional slides may disqualify your submission before review. </a:t>
            </a:r>
          </a:p>
          <a:p>
            <a:r>
              <a:rPr lang="en-US" sz="1800" b="1" dirty="0">
                <a:latin typeface="Arial" panose="020B0604020202020204" pitchFamily="34" charset="0"/>
                <a:cs typeface="Arial" panose="020B0604020202020204" pitchFamily="34" charset="0"/>
              </a:rPr>
              <a:t>Convert this document to PDF. </a:t>
            </a:r>
            <a:r>
              <a:rPr lang="en-US" sz="1800" dirty="0">
                <a:latin typeface="Arial" panose="020B0604020202020204" pitchFamily="34" charset="0"/>
                <a:cs typeface="Arial" panose="020B0604020202020204" pitchFamily="34" charset="0"/>
              </a:rPr>
              <a:t>IGMS has a file size limit of 4 MB (per upload). Upload this under the  </a:t>
            </a:r>
            <a:r>
              <a:rPr lang="en-US" sz="1800" i="1" dirty="0">
                <a:latin typeface="Arial" panose="020B0604020202020204" pitchFamily="34" charset="0"/>
                <a:cs typeface="Arial" panose="020B0604020202020204" pitchFamily="34" charset="0"/>
              </a:rPr>
              <a:t>Research Proposal </a:t>
            </a:r>
            <a:r>
              <a:rPr lang="en-US" sz="1800" dirty="0">
                <a:latin typeface="Arial" panose="020B0604020202020204" pitchFamily="34" charset="0"/>
                <a:cs typeface="Arial" panose="020B0604020202020204" pitchFamily="34" charset="0"/>
              </a:rPr>
              <a:t>Section on IGMS</a:t>
            </a:r>
          </a:p>
          <a:p>
            <a:r>
              <a:rPr lang="en-US" sz="1800" dirty="0">
                <a:latin typeface="Arial" panose="020B0604020202020204" pitchFamily="34" charset="0"/>
                <a:cs typeface="Arial" panose="020B0604020202020204" pitchFamily="34" charset="0"/>
              </a:rPr>
              <a:t>Filename: </a:t>
            </a:r>
            <a:r>
              <a:rPr lang="en-US" sz="1800" dirty="0">
                <a:solidFill>
                  <a:schemeClr val="accent1"/>
                </a:solidFill>
                <a:latin typeface="Arial" panose="020B0604020202020204" pitchFamily="34" charset="0"/>
                <a:cs typeface="Arial" panose="020B0604020202020204" pitchFamily="34" charset="0"/>
              </a:rPr>
              <a:t>02 AI4S Catalytic Proposal Slides</a:t>
            </a:r>
          </a:p>
          <a:p>
            <a:r>
              <a:rPr lang="en-US" sz="1800" dirty="0">
                <a:latin typeface="Arial" panose="020B0604020202020204" pitchFamily="34" charset="0"/>
                <a:cs typeface="Arial" panose="020B0604020202020204" pitchFamily="34" charset="0"/>
              </a:rPr>
              <a:t>Supplemental Gannt Charts, Diagrams, Figures, Tables (no long text paragraphs) referenced here should be appended to the </a:t>
            </a:r>
            <a:r>
              <a:rPr lang="en-US" sz="1800" u="sng" dirty="0">
                <a:latin typeface="Arial" panose="020B0604020202020204" pitchFamily="34" charset="0"/>
                <a:cs typeface="Arial" panose="020B0604020202020204" pitchFamily="34" charset="0"/>
              </a:rPr>
              <a:t>Annex</a:t>
            </a:r>
            <a:r>
              <a:rPr lang="en-US" sz="1800" dirty="0">
                <a:latin typeface="Arial" panose="020B0604020202020204" pitchFamily="34" charset="0"/>
                <a:cs typeface="Arial" panose="020B0604020202020204" pitchFamily="34" charset="0"/>
              </a:rPr>
              <a:t> document (Read Paragraph 8.4 of the Info Sheet) and uploaded into the </a:t>
            </a:r>
            <a:r>
              <a:rPr lang="en-US" sz="1800" i="1" dirty="0">
                <a:latin typeface="Arial" panose="020B0604020202020204" pitchFamily="34" charset="0"/>
                <a:cs typeface="Arial" panose="020B0604020202020204" pitchFamily="34" charset="0"/>
              </a:rPr>
              <a:t>Research Proposal </a:t>
            </a:r>
            <a:r>
              <a:rPr lang="en-US" sz="1800" dirty="0">
                <a:latin typeface="Arial" panose="020B0604020202020204" pitchFamily="34" charset="0"/>
                <a:cs typeface="Arial" panose="020B0604020202020204" pitchFamily="34" charset="0"/>
              </a:rPr>
              <a:t>Section of IGMS. </a:t>
            </a:r>
            <a:endParaRPr lang="en-SG" sz="18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E9846240-B68F-BF43-5658-CE6DD7152F24}"/>
              </a:ext>
            </a:extLst>
          </p:cNvPr>
          <p:cNvSpPr txBox="1"/>
          <p:nvPr/>
        </p:nvSpPr>
        <p:spPr>
          <a:xfrm>
            <a:off x="1056167" y="5530632"/>
            <a:ext cx="10402041" cy="369332"/>
          </a:xfrm>
          <a:prstGeom prst="rect">
            <a:avLst/>
          </a:prstGeom>
          <a:noFill/>
        </p:spPr>
        <p:txBody>
          <a:bodyPr wrap="square">
            <a:spAutoFit/>
          </a:bodyPr>
          <a:lstStyle/>
          <a:p>
            <a:pPr marL="0" indent="0">
              <a:buNone/>
            </a:pPr>
            <a:r>
              <a:rPr lang="en-SG" b="1" i="1" dirty="0">
                <a:solidFill>
                  <a:srgbClr val="FF0000"/>
                </a:solidFill>
                <a:latin typeface="Arial" panose="020B0604020202020204" pitchFamily="34" charset="0"/>
                <a:cs typeface="Arial" panose="020B0604020202020204" pitchFamily="34" charset="0"/>
              </a:rPr>
              <a:t>Note: Please remove slides 2 &amp; 3 from final submission. They only serve as content guides</a:t>
            </a:r>
            <a:r>
              <a:rPr lang="en-SG" b="1" i="1" dirty="0">
                <a:solidFill>
                  <a:srgbClr val="FF0000"/>
                </a:solidFill>
              </a:rPr>
              <a:t>. </a:t>
            </a:r>
          </a:p>
        </p:txBody>
      </p:sp>
    </p:spTree>
    <p:extLst>
      <p:ext uri="{BB962C8B-B14F-4D97-AF65-F5344CB8AC3E}">
        <p14:creationId xmlns:p14="http://schemas.microsoft.com/office/powerpoint/2010/main" val="3658682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01A3B-2837-8036-972C-A2C94E00782F}"/>
              </a:ext>
            </a:extLst>
          </p:cNvPr>
          <p:cNvSpPr>
            <a:spLocks noGrp="1"/>
          </p:cNvSpPr>
          <p:nvPr>
            <p:ph type="title"/>
          </p:nvPr>
        </p:nvSpPr>
        <p:spPr>
          <a:xfrm>
            <a:off x="838200" y="15615"/>
            <a:ext cx="10515600" cy="1325563"/>
          </a:xfrm>
        </p:spPr>
        <p:txBody>
          <a:bodyPr>
            <a:normAutofit/>
          </a:bodyPr>
          <a:lstStyle/>
          <a:p>
            <a:r>
              <a:rPr lang="en-US" sz="4000" dirty="0">
                <a:latin typeface="Arial" panose="020B0604020202020204" pitchFamily="34" charset="0"/>
                <a:cs typeface="Arial" panose="020B0604020202020204" pitchFamily="34" charset="0"/>
              </a:rPr>
              <a:t>Suggested Proposal Slides Content</a:t>
            </a:r>
            <a:endParaRPr lang="en-SG" sz="40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23E6C8A4-6276-CD0A-3929-F45517F638ED}"/>
              </a:ext>
            </a:extLst>
          </p:cNvPr>
          <p:cNvSpPr>
            <a:spLocks noGrp="1"/>
          </p:cNvSpPr>
          <p:nvPr>
            <p:ph idx="1"/>
          </p:nvPr>
        </p:nvSpPr>
        <p:spPr>
          <a:xfrm>
            <a:off x="838200" y="1251219"/>
            <a:ext cx="10515600" cy="5004026"/>
          </a:xfrm>
        </p:spPr>
        <p:txBody>
          <a:bodyPr>
            <a:normAutofit fontScale="77500" lnSpcReduction="20000"/>
          </a:bodyPr>
          <a:lstStyle/>
          <a:p>
            <a:r>
              <a:rPr lang="en-US" dirty="0">
                <a:solidFill>
                  <a:schemeClr val="accent1"/>
                </a:solidFill>
                <a:latin typeface="Arial" panose="020B0604020202020204" pitchFamily="34" charset="0"/>
                <a:cs typeface="Arial" panose="020B0604020202020204" pitchFamily="34" charset="0"/>
              </a:rPr>
              <a:t>Research Aims </a:t>
            </a:r>
          </a:p>
          <a:p>
            <a:pPr lvl="1"/>
            <a:r>
              <a:rPr lang="en-SG" sz="1900" dirty="0">
                <a:latin typeface="Arial" panose="020B0604020202020204" pitchFamily="34" charset="0"/>
                <a:ea typeface="SimSun" panose="02010600030101010101" pitchFamily="2" charset="-122"/>
              </a:rPr>
              <a:t>How will the proposed work impact one or more stage(s) of the scientific discovery process? </a:t>
            </a:r>
          </a:p>
          <a:p>
            <a:pPr lvl="1"/>
            <a:r>
              <a:rPr lang="en-SG" sz="1900" dirty="0">
                <a:latin typeface="Arial" panose="020B0604020202020204" pitchFamily="34" charset="0"/>
                <a:ea typeface="SimSun" panose="02010600030101010101" pitchFamily="2" charset="-122"/>
              </a:rPr>
              <a:t>What are the scientific challenges and problems it will address, and why would this be significant?</a:t>
            </a:r>
          </a:p>
          <a:p>
            <a:pPr lvl="1"/>
            <a:r>
              <a:rPr lang="en-SG" sz="1900" dirty="0">
                <a:latin typeface="Arial" panose="020B0604020202020204" pitchFamily="34" charset="0"/>
                <a:ea typeface="SimSun" panose="02010600030101010101" pitchFamily="2" charset="-122"/>
              </a:rPr>
              <a:t>Highlight the original nature and ground-breaking potential of the research, and if the proposal is in a novel or emerging area at the convergence of AI and scientific discovery.</a:t>
            </a:r>
          </a:p>
          <a:p>
            <a:r>
              <a:rPr lang="en-US" dirty="0">
                <a:solidFill>
                  <a:schemeClr val="accent1"/>
                </a:solidFill>
                <a:latin typeface="Arial" panose="020B0604020202020204" pitchFamily="34" charset="0"/>
                <a:cs typeface="Arial" panose="020B0604020202020204" pitchFamily="34" charset="0"/>
              </a:rPr>
              <a:t>Proposed Approach </a:t>
            </a:r>
          </a:p>
          <a:p>
            <a:pPr lvl="1"/>
            <a:r>
              <a:rPr lang="en-SG" sz="1900" dirty="0">
                <a:latin typeface="Arial" panose="020B0604020202020204" pitchFamily="34" charset="0"/>
                <a:ea typeface="SimSun" panose="02010600030101010101" pitchFamily="2" charset="-122"/>
              </a:rPr>
              <a:t>Describe the research plan, how it will advance AI method(s) and tool(s) for scientific discovery, demonstrate the viability of these solution(s), and leverage these to make new scientific discoveries.  </a:t>
            </a:r>
          </a:p>
          <a:p>
            <a:pPr lvl="1"/>
            <a:r>
              <a:rPr lang="en-US" sz="1900" dirty="0">
                <a:latin typeface="Arial" panose="020B0604020202020204" pitchFamily="34" charset="0"/>
                <a:ea typeface="SimSun" panose="02010600030101010101" pitchFamily="2" charset="-122"/>
              </a:rPr>
              <a:t>Clearly articulate </a:t>
            </a:r>
            <a:r>
              <a:rPr lang="en-SG" sz="1900" dirty="0">
                <a:latin typeface="Arial" panose="020B0604020202020204" pitchFamily="34" charset="0"/>
                <a:ea typeface="SimSun" panose="02010600030101010101" pitchFamily="2" charset="-122"/>
              </a:rPr>
              <a:t>the datasets, quality and quantity of data required for the advancement and use of AI for scientific discovery, the source of the data, and what is required to obtain/curate the data. </a:t>
            </a:r>
          </a:p>
          <a:p>
            <a:r>
              <a:rPr lang="en-US" dirty="0">
                <a:solidFill>
                  <a:schemeClr val="accent1"/>
                </a:solidFill>
                <a:latin typeface="Arial" panose="020B0604020202020204" pitchFamily="34" charset="0"/>
                <a:cs typeface="Arial" panose="020B0604020202020204" pitchFamily="34" charset="0"/>
              </a:rPr>
              <a:t>Competitive Scan </a:t>
            </a:r>
          </a:p>
          <a:p>
            <a:pPr lvl="1">
              <a:lnSpc>
                <a:spcPct val="120000"/>
              </a:lnSpc>
            </a:pPr>
            <a:r>
              <a:rPr lang="en-US" sz="1900" dirty="0">
                <a:latin typeface="Arial" panose="020B0604020202020204" pitchFamily="34" charset="0"/>
                <a:ea typeface="SimSun" panose="02010600030101010101" pitchFamily="2" charset="-122"/>
              </a:rPr>
              <a:t>Provide a competitive scan on your proposed AI-driven solution(s), compared to baseline processes, or the existing state-of-the-art in quantitative/qualitative terms. </a:t>
            </a:r>
          </a:p>
          <a:p>
            <a:r>
              <a:rPr lang="en-SG" dirty="0">
                <a:solidFill>
                  <a:schemeClr val="accent1"/>
                </a:solidFill>
                <a:latin typeface="Arial" panose="020B0604020202020204" pitchFamily="34" charset="0"/>
                <a:cs typeface="Arial" panose="020B0604020202020204" pitchFamily="34" charset="0"/>
              </a:rPr>
              <a:t>Outcomes and Deliverables</a:t>
            </a:r>
          </a:p>
          <a:p>
            <a:pPr lvl="1">
              <a:lnSpc>
                <a:spcPct val="120000"/>
              </a:lnSpc>
            </a:pPr>
            <a:r>
              <a:rPr lang="en-US" sz="1900" dirty="0">
                <a:latin typeface="Arial" panose="020B0604020202020204" pitchFamily="34" charset="0"/>
                <a:ea typeface="SimSun" panose="02010600030101010101" pitchFamily="2" charset="-122"/>
                <a:cs typeface="Arial" panose="020B0604020202020204" pitchFamily="34" charset="0"/>
              </a:rPr>
              <a:t>State the key deliverables that can be expected from the successful execution of the project. These should be scientific or technical achievements at the mid-term and project completion.</a:t>
            </a:r>
          </a:p>
          <a:p>
            <a:pPr lvl="1">
              <a:lnSpc>
                <a:spcPct val="120000"/>
              </a:lnSpc>
            </a:pPr>
            <a:r>
              <a:rPr lang="en-SG" sz="1900" dirty="0">
                <a:latin typeface="Arial" panose="020B0604020202020204" pitchFamily="34" charset="0"/>
                <a:ea typeface="SimSun" panose="02010600030101010101" pitchFamily="2" charset="-122"/>
                <a:cs typeface="Arial" panose="020B0604020202020204" pitchFamily="34" charset="0"/>
              </a:rPr>
              <a:t>Provide a realistic description of how the AI-improved processes could be positioned alongside other existing processes, capabilities or platforms within Singapore’s ecosystem to significantly improve, or accelerate scientific discovery, towards solving the problem that the project is addressing.</a:t>
            </a:r>
          </a:p>
          <a:p>
            <a:pPr lvl="1">
              <a:lnSpc>
                <a:spcPct val="120000"/>
              </a:lnSpc>
            </a:pPr>
            <a:endParaRPr lang="en-US" sz="1800"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42887754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&#65279;<?xml version="1.0" encoding="utf-8" standalone="yes"?>
<Relationships xmlns="http://schemas.openxmlformats.org/package/2006/relationships">
  <Relationship Id="rId1" Type="http://schemas.openxmlformats.org/officeDocument/2006/relationships/customXmlProps" Target="itemProps1.xml" />
</Relationships>
</file>

<file path=customXml/_rels/item2.xml.rels>&#65279;<?xml version="1.0" encoding="utf-8" standalone="yes"?>
<Relationships xmlns="http://schemas.openxmlformats.org/package/2006/relationships">
  <Relationship Id="rId1" Type="http://schemas.openxmlformats.org/officeDocument/2006/relationships/customXmlProps" Target="itemProps2.xml" />
</Relationships>
</file>

<file path=customXml/_rels/item3.xml.rels>&#65279;<?xml version="1.0" encoding="utf-8" standalone="yes"?>
<Relationships xmlns="http://schemas.openxmlformats.org/package/2006/relationships">
  <Relationship Id="rId1" Type="http://schemas.openxmlformats.org/officeDocument/2006/relationships/customXmlProps" Target="itemProps3.xml" />
</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ea3a4df-327b-4572-bcbb-eeadcc4f0cae" xsi:nil="true"/>
    <lcf76f155ced4ddcb4097134ff3c332f xmlns="4cf357ab-e336-4525-89f9-c4c0d95ed10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5D86D325E8B984A9F79A76FDF531B22" ma:contentTypeVersion="14" ma:contentTypeDescription="Create a new document." ma:contentTypeScope="" ma:versionID="37e1d69edaa996aa6dcef86e438322c6">
  <xsd:schema xmlns:xsd="http://www.w3.org/2001/XMLSchema" xmlns:xs="http://www.w3.org/2001/XMLSchema" xmlns:p="http://schemas.microsoft.com/office/2006/metadata/properties" xmlns:ns2="4cf357ab-e336-4525-89f9-c4c0d95ed104" xmlns:ns3="eea3a4df-327b-4572-bcbb-eeadcc4f0cae" targetNamespace="http://schemas.microsoft.com/office/2006/metadata/properties" ma:root="true" ma:fieldsID="089bd1b4b34d3688c3ef0414d3b974b1" ns2:_="" ns3:_="">
    <xsd:import namespace="4cf357ab-e336-4525-89f9-c4c0d95ed104"/>
    <xsd:import namespace="eea3a4df-327b-4572-bcbb-eeadcc4f0ca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cf357ab-e336-4525-89f9-c4c0d95ed1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e9d480b-ab17-401a-b600-22ef0398b2a7"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ea3a4df-327b-4572-bcbb-eeadcc4f0ca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8d7aa7d3-08f8-4c96-bf67-15453d2efda4}" ma:internalName="TaxCatchAll" ma:showField="CatchAllData" ma:web="eea3a4df-327b-4572-bcbb-eeadcc4f0ca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298138-1132-4CA8-A943-10540346051E}">
  <ds:schemaRefs>
    <ds:schemaRef ds:uri="http://schemas.microsoft.com/office/infopath/2007/PartnerControls"/>
    <ds:schemaRef ds:uri="4cf357ab-e336-4525-89f9-c4c0d95ed104"/>
    <ds:schemaRef ds:uri="http://schemas.openxmlformats.org/package/2006/metadata/core-properties"/>
    <ds:schemaRef ds:uri="http://schemas.microsoft.com/office/2006/metadata/properties"/>
    <ds:schemaRef ds:uri="http://www.w3.org/XML/1998/namespace"/>
    <ds:schemaRef ds:uri="http://purl.org/dc/terms/"/>
    <ds:schemaRef ds:uri="http://schemas.microsoft.com/office/2006/documentManagement/types"/>
    <ds:schemaRef ds:uri="http://purl.org/dc/dcmitype/"/>
    <ds:schemaRef ds:uri="eea3a4df-327b-4572-bcbb-eeadcc4f0cae"/>
    <ds:schemaRef ds:uri="http://purl.org/dc/elements/1.1/"/>
  </ds:schemaRefs>
</ds:datastoreItem>
</file>

<file path=customXml/itemProps2.xml><?xml version="1.0" encoding="utf-8"?>
<ds:datastoreItem xmlns:ds="http://schemas.openxmlformats.org/officeDocument/2006/customXml" ds:itemID="{5CDC0CCA-F123-442A-BCCB-B0AB566F58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cf357ab-e336-4525-89f9-c4c0d95ed104"/>
    <ds:schemaRef ds:uri="eea3a4df-327b-4572-bcbb-eeadcc4f0ca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B87BB2-1F24-4876-B44E-700451D05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864</TotalTime>
  <Words>576</Words>
  <Application>Microsoft Office PowerPoint</Application>
  <PresentationFormat>Widescreen</PresentationFormat>
  <Paragraphs>85</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PowerPoint Presentation</vt:lpstr>
      <vt:lpstr>Instructions </vt:lpstr>
      <vt:lpstr>Suggested Proposal Slides Content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Proposal]</dc:title>
  <dc:creator>Joy LIM (NRF)</dc:creator>
  <cp:lastModifiedBy>Hans Lim (NRF)</cp:lastModifiedBy>
  <cp:revision>183</cp:revision>
  <dcterms:created xsi:type="dcterms:W3CDTF">2024-02-07T05:57:24Z</dcterms:created>
  <dcterms:modified xsi:type="dcterms:W3CDTF">2025-07-09T10:18:15Z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4803508-8490-4252-b331-d9b72689e942_Enabled">
    <vt:lpwstr>true</vt:lpwstr>
  </property>
  <property fmtid="{D5CDD505-2E9C-101B-9397-08002B2CF9AE}" pid="3" name="MSIP_Label_54803508-8490-4252-b331-d9b72689e942_SetDate">
    <vt:lpwstr>2024-02-07T06:37:26Z</vt:lpwstr>
  </property>
  <property fmtid="{D5CDD505-2E9C-101B-9397-08002B2CF9AE}" pid="4" name="MSIP_Label_54803508-8490-4252-b331-d9b72689e942_Method">
    <vt:lpwstr>Privileged</vt:lpwstr>
  </property>
  <property fmtid="{D5CDD505-2E9C-101B-9397-08002B2CF9AE}" pid="5" name="MSIP_Label_54803508-8490-4252-b331-d9b72689e942_Name">
    <vt:lpwstr>Non Sensitive_0</vt:lpwstr>
  </property>
  <property fmtid="{D5CDD505-2E9C-101B-9397-08002B2CF9AE}" pid="6" name="MSIP_Label_54803508-8490-4252-b331-d9b72689e942_SiteId">
    <vt:lpwstr>0b11c524-9a1c-4e1b-84cb-6336aefc2243</vt:lpwstr>
  </property>
  <property fmtid="{D5CDD505-2E9C-101B-9397-08002B2CF9AE}" pid="7" name="MSIP_Label_54803508-8490-4252-b331-d9b72689e942_ActionId">
    <vt:lpwstr>ae56ffae-4be1-49b2-9bdb-d8aea72e2fc5</vt:lpwstr>
  </property>
  <property fmtid="{D5CDD505-2E9C-101B-9397-08002B2CF9AE}" pid="8" name="MSIP_Label_54803508-8490-4252-b331-d9b72689e942_ContentBits">
    <vt:lpwstr>0</vt:lpwstr>
  </property>
  <property fmtid="{D5CDD505-2E9C-101B-9397-08002B2CF9AE}" pid="9" name="ContentTypeId">
    <vt:lpwstr>0x01010045D86D325E8B984A9F79A76FDF531B22</vt:lpwstr>
  </property>
  <property fmtid="{D5CDD505-2E9C-101B-9397-08002B2CF9AE}" pid="10" name="MediaServiceImageTags">
    <vt:lpwstr/>
  </property>
</Properties>
</file>