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package/2006/relationships/metadata/core-properties" Target="docProps/core.xml" />
  <Relationship Id="rId2" Type="http://schemas.openxmlformats.org/package/2006/relationships/metadata/thumbnail" Target="docProps/thumbnail.jpeg" />
  <Relationship Id="rId1" Type="http://schemas.openxmlformats.org/officeDocument/2006/relationships/officeDocument" Target="ppt/presentation.xml" />
  <Relationship Id="rId5" Type="http://schemas.openxmlformats.org/officeDocument/2006/relationships/custom-properties" Target="docProps/custom.xml" />
  <Relationship Id="rId4" Type="http://schemas.openxmlformats.org/officeDocument/2006/relationships/extended-properties" Target="docProps/app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58" r:id="rId6"/>
    <p:sldId id="257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3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" Target="slides/slide4.xml" />
  <Relationship Id="rId13" Type="http://schemas.microsoft.com/office/2016/11/relationships/changesInfo" Target="changesInfos/changesInfo1.xml" />
  <Relationship Id="rId3" Type="http://schemas.openxmlformats.org/officeDocument/2006/relationships/customXml" Target="../customXml/item3.xml" />
  <Relationship Id="rId7" Type="http://schemas.openxmlformats.org/officeDocument/2006/relationships/slide" Target="slides/slide3.xml" />
  <Relationship Id="rId12" Type="http://schemas.openxmlformats.org/officeDocument/2006/relationships/tableStyles" Target="tableStyles.xml" />
  <Relationship Id="rId2" Type="http://schemas.openxmlformats.org/officeDocument/2006/relationships/customXml" Target="../customXml/item2.xml" />
  <Relationship Id="rId1" Type="http://schemas.openxmlformats.org/officeDocument/2006/relationships/customXml" Target="../customXml/item1.xml" />
  <Relationship Id="rId6" Type="http://schemas.openxmlformats.org/officeDocument/2006/relationships/slide" Target="slides/slide2.xml" />
  <Relationship Id="rId11" Type="http://schemas.openxmlformats.org/officeDocument/2006/relationships/theme" Target="theme/theme1.xml" />
  <Relationship Id="rId5" Type="http://schemas.openxmlformats.org/officeDocument/2006/relationships/slide" Target="slides/slide1.xml" />
  <Relationship Id="rId10" Type="http://schemas.openxmlformats.org/officeDocument/2006/relationships/viewProps" Target="viewProps.xml" />
  <Relationship Id="rId4" Type="http://schemas.openxmlformats.org/officeDocument/2006/relationships/slideMaster" Target="slideMasters/slideMaster1.xml" />
  <Relationship Id="rId9" Type="http://schemas.openxmlformats.org/officeDocument/2006/relationships/presProps" Target="presProps.xml" />
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i Yang LOH (NRF)" userId="f7ce4c27-2162-430b-8ab5-615fb7d45f00" providerId="ADAL" clId="{79CBE4DB-AC5E-438A-81ED-6B7A619B0ADC}"/>
    <pc:docChg chg="custSel modSld">
      <pc:chgData name="Zhi Yang LOH (NRF)" userId="f7ce4c27-2162-430b-8ab5-615fb7d45f00" providerId="ADAL" clId="{79CBE4DB-AC5E-438A-81ED-6B7A619B0ADC}" dt="2026-03-06T04:58:26.798" v="8" actId="27636"/>
      <pc:docMkLst>
        <pc:docMk/>
      </pc:docMkLst>
      <pc:sldChg chg="modSp mod">
        <pc:chgData name="Zhi Yang LOH (NRF)" userId="f7ce4c27-2162-430b-8ab5-615fb7d45f00" providerId="ADAL" clId="{79CBE4DB-AC5E-438A-81ED-6B7A619B0ADC}" dt="2026-03-06T04:58:26.798" v="8" actId="27636"/>
        <pc:sldMkLst>
          <pc:docMk/>
          <pc:sldMk cId="4288775447" sldId="257"/>
        </pc:sldMkLst>
        <pc:spChg chg="mod">
          <ac:chgData name="Zhi Yang LOH (NRF)" userId="f7ce4c27-2162-430b-8ab5-615fb7d45f00" providerId="ADAL" clId="{79CBE4DB-AC5E-438A-81ED-6B7A619B0ADC}" dt="2026-03-06T04:58:26.798" v="8" actId="27636"/>
          <ac:spMkLst>
            <pc:docMk/>
            <pc:sldMk cId="4288775447" sldId="257"/>
            <ac:spMk id="3" creationId="{23E6C8A4-6276-CD0A-3929-F45517F638ED}"/>
          </ac:spMkLst>
        </pc:spChg>
      </pc:sldChg>
    </pc:docChg>
  </pc:docChgLst>
</pc:chgInfo>
</file>

<file path=ppt/slideLayouts/_rels/slideLayout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A24A5-6C30-C1A4-0595-CF73E724B4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D0F9AF-BA3A-0EF1-DF42-A49785ED4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5E908-915E-299D-6DB9-2B5F8611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D0EA-63A6-8095-3161-CBA37956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ADAF1-AA16-C7AD-BFCF-D6A7025D2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431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5593-F654-04E3-AB48-CC95EC237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9CF66-F9AC-5133-6892-F682ABBAA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628F2-1A37-4CCE-2F40-1908FFE1B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DF336-3831-C4A9-C222-BF65CBFF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9E838-C4E5-13F3-489A-47EB1B23E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7028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66D414-6DF9-5EB4-8EA4-69CAB6D58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6E293-B5C8-CCED-61CE-66507E96B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3E7F7-6DA8-5236-E5DA-3178EE41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A2EEF-1A83-EB3A-E4C8-A60D7F55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8AFCA-F4F6-66D0-7985-15BCF391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5615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A19B-844F-A4A5-014F-4357A33B5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903BC-97B3-1BFA-475E-15A98E77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91EB4-E777-4949-D2FB-D6BAE5C5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12AC5-A506-B0C2-BDDD-54E7159C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52FEE-E9C7-EE0B-223F-01205A50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1352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5883-42A3-FDCE-0A38-1831AE127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EACBE-4774-C230-AB39-DAF908790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1D739-E9D4-FBE3-89F3-07B83A236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9F3E-3991-B064-7B0C-41B82129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F0CEC-A8A3-7659-FE79-06223B00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245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EB237-D905-B0ED-3F63-6982921C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099E9-74DE-4EE5-E1D3-44E32759B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D11206-4F96-FA53-0840-5A966D33E7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1C60F-0A5D-C067-E84E-C8A7E2DAC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6FCD6-9127-270A-6D5D-971844A5E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BA6ABE-54A6-5D8C-291B-B42C2EA9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8252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A5BC5-3A70-024B-6F9E-6110B1CBD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AD802-D98C-6EFE-57F2-9B1515C6B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B96C5-50A6-95EB-07F8-C1E50A4C9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5C0E24-AF74-315F-7059-472FC56F88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875421-0427-D220-2053-648796768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1F3056-DC8B-5E3B-4197-1AC3C3574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AB5E1B-2BD2-521A-79E4-FFAB9636C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FD99B-3B17-44DB-D36D-8A59FE392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5483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29A1F-C1BB-EC28-41DE-9340F594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716909-D4B3-751D-E09C-7DDAC4DFE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679B87-6370-C963-5888-94FEBDC23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0B120-B0AA-835F-16FD-0A792138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255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B7F66E-9CB4-0F93-0009-2AC4BE1E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D12796-1A4A-38C5-F5A7-19F5CC7D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3BF0B-84CE-9697-8D49-71879695E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6955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0E194-9C52-5CC0-1D55-4784B5A3B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0BEBA-7B9D-E456-FF93-71AECF4A4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3D072-53E8-C604-D093-51F6FB2AF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10641C-6CC7-47EC-BE43-0853397A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62427-35F4-1B0A-400E-215FC4BD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3097F3-472B-FEA4-79AB-359F81AF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1721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65D1-A585-5F84-5C5B-EF6F3CA45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CF957F-6910-806C-D845-3CB02F59E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39183-524B-1193-6CCF-709FF8451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09285C-4F91-BC17-9999-DC112DFA7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5CDE7-2E81-8651-F3DA-655A2392E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B75A1-4E7B-D8B0-9D1C-97CBEB7EB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7569995"/>
      </p:ext>
    </p:extLst>
  </p:cSld>
  <p:clrMapOvr>
    <a:masterClrMapping/>
  </p:clrMapOvr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theme" Target="../theme/theme1.xml" />
  <Relationship Id="rId2" Type="http://schemas.openxmlformats.org/officeDocument/2006/relationships/slideLayout" Target="../slideLayouts/slideLayout2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0" Type="http://schemas.openxmlformats.org/officeDocument/2006/relationships/slideLayout" Target="../slideLayouts/slideLayout10.xml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CC5D31-D940-6983-6E25-E82AA16E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EA4E7-FFED-4812-5D97-52C4EBD52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4621D-33F9-DDB0-09FA-08A3D8FCB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5E8AF-5031-4E8C-8E2A-9583D4431F56}" type="datetimeFigureOut">
              <a:rPr lang="en-SG" smtClean="0"/>
              <a:t>6/3/2026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825C7-7BAD-561F-9065-54CD4E4E8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C28AA-21B3-5C11-3C2B-22A51938D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8499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2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3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4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2E9EF7C6-4D44-2F8F-9CF6-BD61BC9F7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3688" y="1752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5CA6F-D9A8-8BC7-3E48-A8DA1EE433A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1. Cover page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09960F0-74F0-4BA1-694F-E9030896D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SG" dirty="0"/>
              <a:t>Please include the following in the cover slide: </a:t>
            </a:r>
          </a:p>
          <a:p>
            <a:pPr lvl="1"/>
            <a:r>
              <a:rPr lang="en-SG" dirty="0"/>
              <a:t>Proposal Title</a:t>
            </a:r>
          </a:p>
          <a:p>
            <a:pPr lvl="1"/>
            <a:r>
              <a:rPr lang="en-SG" dirty="0"/>
              <a:t>Lead PI </a:t>
            </a:r>
          </a:p>
          <a:p>
            <a:pPr lvl="1"/>
            <a:r>
              <a:rPr lang="en-SG" dirty="0"/>
              <a:t>Host Institution</a:t>
            </a:r>
          </a:p>
          <a:p>
            <a:pPr lvl="1"/>
            <a:r>
              <a:rPr lang="en-SG" dirty="0"/>
              <a:t>Team PI(s)</a:t>
            </a:r>
          </a:p>
          <a:p>
            <a:pPr lvl="1"/>
            <a:r>
              <a:rPr lang="en-SG" dirty="0"/>
              <a:t>Collaborator(s)  </a:t>
            </a:r>
          </a:p>
          <a:p>
            <a:pPr lvl="1"/>
            <a:r>
              <a:rPr lang="en-SG" dirty="0">
                <a:ea typeface="Calibri"/>
                <a:cs typeface="Calibri"/>
              </a:rPr>
              <a:t>Budget requested (including indirect costs)</a:t>
            </a:r>
          </a:p>
          <a:p>
            <a:pPr lvl="1"/>
            <a:r>
              <a:rPr lang="en-SG" dirty="0">
                <a:ea typeface="Calibri"/>
                <a:cs typeface="Calibri"/>
              </a:rPr>
              <a:t>Proposed Project Duration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7EE74D-B5E2-47C1-9CF6-EEB1989EF809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8306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4395D-7DF9-C0F5-B1AE-D86DC9EB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2. Instructions 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582AF-0E0C-5C41-6C35-5F4C953DC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62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All text and figures should be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at least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Arial Font Size 12.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Follow the Standard 4:3 or Widescreen 16:9 slide size format on Microsoft PowerPoint (or similar) for all slides. </a:t>
            </a:r>
          </a:p>
          <a:p>
            <a:pPr marL="0" indent="0">
              <a:buNone/>
            </a:pP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Limit to 10 slides (excluding Cover Slide and appendices)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Any additional content slides may disqualify your submission before review. </a:t>
            </a:r>
          </a:p>
          <a:p>
            <a:endParaRPr 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Convert this document to PDF.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Please take note of the file size limit of 10 MB. Upload this under the </a:t>
            </a:r>
            <a:r>
              <a:rPr lang="en-US" sz="1800" i="1">
                <a:latin typeface="Arial" panose="020B0604020202020204" pitchFamily="34" charset="0"/>
                <a:cs typeface="Arial" panose="020B0604020202020204" pitchFamily="34" charset="0"/>
              </a:rPr>
              <a:t>Proposal, Outcomes and Key Deliverables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Section on RGP.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Filename: </a:t>
            </a:r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CRP</a:t>
            </a:r>
            <a:r>
              <a:rPr lang="en-US" sz="1800">
                <a:solidFill>
                  <a:schemeClr val="accent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Stage 1 Annex &lt;input Lead PI name&gt;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Supplemental Gantt Charts, Diagrams, Figures, Tables (no long text paragraphs) referenced here should be included in the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Appendix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under this document (Read Paragraph 6.1 of the Info Sheet).</a:t>
            </a:r>
            <a:endParaRPr lang="en-SG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D5FB7-2DB7-493C-E4D9-D51089559BE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5868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01A3B-2837-8036-972C-A2C94E007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3. Suggested Table of Contents for Slides</a:t>
            </a:r>
            <a:endParaRPr lang="en-SG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C8A4-6276-CD0A-3929-F45517F63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3039"/>
            <a:ext cx="10515600" cy="5019656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Aims and Objectives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Clearly articulate the use-inspired objectives, why it is significant, and the expected outcomes of the programme, and how it would contribute towards achieving its objectives.</a:t>
            </a:r>
          </a:p>
          <a:p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and Rationale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competitive scan on your proposed technology/ system/solution as compared to existing state-of-the-art developments. </a:t>
            </a:r>
          </a:p>
          <a:p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Approach (may be categorized into Work Packages) 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your approach? Why do you think your proposal will be successful?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Details on the individual projects’ objectives, the scientific challenges they are meant to address and the proposed methodology/approach to solving these challenges.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Highlight the importance of the problems being addressed, how their work would create new knowledge or advance existing understanding, and how it is multi-disciplinary. </a:t>
            </a:r>
          </a:p>
          <a:p>
            <a:pPr lvl="1">
              <a:lnSpc>
                <a:spcPct val="120000"/>
              </a:lnSpc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[New]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Provide details relevant to the proposed approach (e.g. AI methods or models) – max 2 pages in appendix </a:t>
            </a:r>
          </a:p>
          <a:p>
            <a:r>
              <a:rPr lang="en-SG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 and Deliverables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Key deliverables that can be expected from the successful execution of the project. The deliverables should be scientific or technical achievements at the mid-term mark and project completion mark.</a:t>
            </a:r>
          </a:p>
          <a:p>
            <a:pPr lvl="1">
              <a:lnSpc>
                <a:spcPct val="12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Articulate the impact of the research to Singapore, if it succeeds.</a:t>
            </a:r>
            <a:endParaRPr lang="en-SG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3332F8-3F03-FF47-84C1-A016F986FAB3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88775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49CCC-42CA-1725-5990-F0969302C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4. Appendix</a:t>
            </a:r>
            <a:endParaRPr lang="en-SG" sz="32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2E7D7-077C-4265-1D64-ADCEA90DB6F5}"/>
              </a:ext>
            </a:extLst>
          </p:cNvPr>
          <p:cNvSpPr txBox="1"/>
          <p:nvPr/>
        </p:nvSpPr>
        <p:spPr>
          <a:xfrm>
            <a:off x="838201" y="1333321"/>
            <a:ext cx="1058688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References:</a:t>
            </a:r>
            <a:r>
              <a:rPr lang="en-SG" sz="16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r>
              <a:rPr lang="en-SG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listing of all references cited in the presentation slides.</a:t>
            </a:r>
            <a:endParaRPr lang="en-SG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Please include the full titles and DOI numbers of the publications listed. Do not forget to reference your own key publications related to the proposal (if any). 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[Note: Hyperlinks </a:t>
            </a:r>
            <a:r>
              <a:rPr lang="en-SG" sz="15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necessary]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SG" sz="1600" b="1" u="sng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Response to Feedback </a:t>
            </a:r>
            <a:r>
              <a:rPr lang="en-SG" sz="1600" i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SG" sz="16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Mandatory for </a:t>
            </a:r>
            <a:r>
              <a:rPr lang="en-SG" sz="16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resubmitted applications only</a:t>
            </a:r>
            <a:r>
              <a:rPr lang="en-SG" sz="16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SG" sz="1600" i="1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Include the Proposal ID and Title of the original application.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Summary stating the differences and improvements from past submission(s); and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point-to-point rebuttal to address reviewers’ comments from past submission(s).</a:t>
            </a:r>
            <a:endParaRPr lang="en-SG" sz="150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SG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Write-up on ALL Related Grant(s)</a:t>
            </a:r>
            <a:r>
              <a:rPr lang="en-SG" sz="160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Describe ALL research grants currently held by the Lead PI/Team PI(s), and ongoing grant applications. Please also include how the research objective(s) and research differ from that in the CRP application. 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en-SG" sz="1600" b="1" u="sng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 other figures, charts, diagrams or tables (including Gantt Chart) only</a:t>
            </a:r>
            <a:r>
              <a:rPr lang="en-SG" sz="1600" strike="noStrike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They should be clearly labelled and appropriately referenced in the Stage 1 video.</a:t>
            </a:r>
            <a:r>
              <a:rPr lang="en-SG" sz="1500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85F7FD-154C-E873-0DE3-87FEFE9B769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9601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1.xml" />
</Relationships>
</file>

<file path=customXml/_rels/item2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2.xml" />
</Relationships>
</file>

<file path=customXml/_rels/item3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3.xml" />
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e6b2789-0b8a-496e-931b-fd1b4a7e7aa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311B71EA2574DBE5B63711A511AD5" ma:contentTypeVersion="15" ma:contentTypeDescription="Create a new document." ma:contentTypeScope="" ma:versionID="a29af60d92e202a317e54374b714fcfb">
  <xsd:schema xmlns:xsd="http://www.w3.org/2001/XMLSchema" xmlns:xs="http://www.w3.org/2001/XMLSchema" xmlns:p="http://schemas.microsoft.com/office/2006/metadata/properties" xmlns:ns2="239edda8-8512-493b-9fe7-add0adccf7a8" xmlns:ns3="3e6b2789-0b8a-496e-931b-fd1b4a7e7aac" targetNamespace="http://schemas.microsoft.com/office/2006/metadata/properties" ma:root="true" ma:fieldsID="181e1a6ffeeba1df8e2afc46ba2e39c1" ns2:_="" ns3:_="">
    <xsd:import namespace="239edda8-8512-493b-9fe7-add0adccf7a8"/>
    <xsd:import namespace="3e6b2789-0b8a-496e-931b-fd1b4a7e7aa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9edda8-8512-493b-9fe7-add0adccf7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6b2789-0b8a-496e-931b-fd1b4a7e7a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bfb6660-b9af-4ec2-a833-14c7ed8b71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B1F6C3-7126-4439-B1EE-D1D2E862A2B5}"/>
</file>

<file path=customXml/itemProps2.xml><?xml version="1.0" encoding="utf-8"?>
<ds:datastoreItem xmlns:ds="http://schemas.openxmlformats.org/officeDocument/2006/customXml" ds:itemID="{3D298138-1132-4CA8-A943-10540346051E}">
  <ds:schemaRefs>
    <ds:schemaRef ds:uri="http://purl.org/dc/dcmitype/"/>
    <ds:schemaRef ds:uri="http://purl.org/dc/terms/"/>
    <ds:schemaRef ds:uri="http://schemas.microsoft.com/office/2006/documentManagement/types"/>
    <ds:schemaRef ds:uri="c34877ec-d9fb-4bd7-be23-628657515aa6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b102f5b-444b-4aac-961c-8af89e41ade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D863AF3-86AC-4E57-A0CA-6BD0CCD6B2CF}"/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647</Words>
  <Application>Microsoft Office PowerPoint</Application>
  <PresentationFormat>Widescreen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2. Instructions </vt:lpstr>
      <vt:lpstr>3. Suggested Table of Contents for Slides</vt:lpstr>
      <vt:lpstr>4. Appendix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[Title of Proposal]</dc:title>
  <dc:creator>Joy LIM (NRF)</dc:creator>
  <cp:lastModifiedBy>Zhi Yang LOH (NRF)</cp:lastModifiedBy>
  <cp:revision>1</cp:revision>
  <dcterms:created xsi:type="dcterms:W3CDTF">2024-02-07T05:57:24Z</dcterms:created>
  <dcterms:modified xsi:type="dcterms:W3CDTF">2026-03-06T04:58:27Z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4803508-8490-4252-b331-d9b72689e942_Enabled">
    <vt:lpwstr>true</vt:lpwstr>
  </property>
  <property fmtid="{D5CDD505-2E9C-101B-9397-08002B2CF9AE}" pid="3" name="MSIP_Label_54803508-8490-4252-b331-d9b72689e942_SetDate">
    <vt:lpwstr>2024-02-07T06:37:26Z</vt:lpwstr>
  </property>
  <property fmtid="{D5CDD505-2E9C-101B-9397-08002B2CF9AE}" pid="4" name="MSIP_Label_54803508-8490-4252-b331-d9b72689e942_Method">
    <vt:lpwstr>Privileged</vt:lpwstr>
  </property>
  <property fmtid="{D5CDD505-2E9C-101B-9397-08002B2CF9AE}" pid="5" name="MSIP_Label_54803508-8490-4252-b331-d9b72689e942_Name">
    <vt:lpwstr>Non Sensitive_0</vt:lpwstr>
  </property>
  <property fmtid="{D5CDD505-2E9C-101B-9397-08002B2CF9AE}" pid="6" name="MSIP_Label_54803508-8490-4252-b331-d9b72689e942_SiteId">
    <vt:lpwstr>0b11c524-9a1c-4e1b-84cb-6336aefc2243</vt:lpwstr>
  </property>
  <property fmtid="{D5CDD505-2E9C-101B-9397-08002B2CF9AE}" pid="7" name="MSIP_Label_54803508-8490-4252-b331-d9b72689e942_ActionId">
    <vt:lpwstr>ae56ffae-4be1-49b2-9bdb-d8aea72e2fc5</vt:lpwstr>
  </property>
  <property fmtid="{D5CDD505-2E9C-101B-9397-08002B2CF9AE}" pid="8" name="MSIP_Label_54803508-8490-4252-b331-d9b72689e942_ContentBits">
    <vt:lpwstr>0</vt:lpwstr>
  </property>
  <property fmtid="{D5CDD505-2E9C-101B-9397-08002B2CF9AE}" pid="9" name="ContentTypeId">
    <vt:lpwstr>0x0101009CA311B71EA2574DBE5B63711A511AD5</vt:lpwstr>
  </property>
  <property fmtid="{D5CDD505-2E9C-101B-9397-08002B2CF9AE}" pid="10" name="MediaServiceImageTags">
    <vt:lpwstr/>
  </property>
</Properties>
</file>