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&#65279;<?xml version="1.0" encoding="utf-8" standalone="yes"?>
<Relationships xmlns="http://schemas.openxmlformats.org/package/2006/relationships">
  <Relationship Id="rId3" Type="http://schemas.openxmlformats.org/package/2006/relationships/metadata/core-properties" Target="docProps/core.xml" />
  <Relationship Id="rId2" Type="http://schemas.openxmlformats.org/package/2006/relationships/metadata/thumbnail" Target="docProps/thumbnail.jpeg" />
  <Relationship Id="rId1" Type="http://schemas.openxmlformats.org/officeDocument/2006/relationships/officeDocument" Target="ppt/presentation.xml" />
  <Relationship Id="rId4" Type="http://schemas.openxmlformats.org/officeDocument/2006/relationships/extended-properties" Target="docProps/app.xml" />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82" r:id="rId2"/>
    <p:sldId id="283" r:id="rId3"/>
    <p:sldId id="271" r:id="rId4"/>
    <p:sldId id="256" r:id="rId5"/>
    <p:sldId id="275" r:id="rId6"/>
    <p:sldId id="276" r:id="rId7"/>
    <p:sldId id="279" r:id="rId8"/>
    <p:sldId id="257" r:id="rId9"/>
    <p:sldId id="277" r:id="rId10"/>
    <p:sldId id="281" r:id="rId11"/>
    <p:sldId id="278" r:id="rId12"/>
    <p:sldId id="280" r:id="rId13"/>
    <p:sldId id="272" r:id="rId14"/>
    <p:sldId id="263" r:id="rId15"/>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B34A0E-5A63-DF34-101D-6607541ADAB2}" name="Kerrine Too Ling Swen (CRIS)" initials="KT" userId="S::kerrine.too@nhic.cris.sg::4bfdf445-a6f1-4dfb-a4bb-6a4354a7805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6499" autoAdjust="0"/>
  </p:normalViewPr>
  <p:slideViewPr>
    <p:cSldViewPr>
      <p:cViewPr varScale="1">
        <p:scale>
          <a:sx n="59" d="100"/>
          <a:sy n="59" d="100"/>
        </p:scale>
        <p:origin x="960" y="52"/>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&#65279;<?xml version="1.0" encoding="utf-8" standalone="yes"?>
<Relationships xmlns="http://schemas.openxmlformats.org/package/2006/relationships">
  <Relationship Id="rId8" Type="http://schemas.openxmlformats.org/officeDocument/2006/relationships/slide" Target="slides/slide7.xml" />
  <Relationship Id="rId13" Type="http://schemas.openxmlformats.org/officeDocument/2006/relationships/slide" Target="slides/slide12.xml" />
  <Relationship Id="rId18" Type="http://schemas.openxmlformats.org/officeDocument/2006/relationships/viewProps" Target="viewProps.xml" />
  <Relationship Id="rId3" Type="http://schemas.openxmlformats.org/officeDocument/2006/relationships/slide" Target="slides/slide2.xml" />
  <Relationship Id="rId21" Type="http://schemas.microsoft.com/office/2018/10/relationships/authors" Target="authors.xml" />
  <Relationship Id="rId7" Type="http://schemas.openxmlformats.org/officeDocument/2006/relationships/slide" Target="slides/slide6.xml" />
  <Relationship Id="rId12" Type="http://schemas.openxmlformats.org/officeDocument/2006/relationships/slide" Target="slides/slide11.xml" />
  <Relationship Id="rId17" Type="http://schemas.openxmlformats.org/officeDocument/2006/relationships/presProps" Target="presProps.xml" />
  <Relationship Id="rId2" Type="http://schemas.openxmlformats.org/officeDocument/2006/relationships/slide" Target="slides/slide1.xml" />
  <Relationship Id="rId16" Type="http://schemas.openxmlformats.org/officeDocument/2006/relationships/notesMaster" Target="notesMasters/notesMaster1.xml" />
  <Relationship Id="rId20" Type="http://schemas.openxmlformats.org/officeDocument/2006/relationships/tableStyles" Target="tableStyles.xml" />
  <Relationship Id="rId1" Type="http://schemas.openxmlformats.org/officeDocument/2006/relationships/slideMaster" Target="slideMasters/slideMaster1.xml" />
  <Relationship Id="rId6" Type="http://schemas.openxmlformats.org/officeDocument/2006/relationships/slide" Target="slides/slide5.xml" />
  <Relationship Id="rId11" Type="http://schemas.openxmlformats.org/officeDocument/2006/relationships/slide" Target="slides/slide10.xml" />
  <Relationship Id="rId5" Type="http://schemas.openxmlformats.org/officeDocument/2006/relationships/slide" Target="slides/slide4.xml" />
  <Relationship Id="rId15" Type="http://schemas.openxmlformats.org/officeDocument/2006/relationships/slide" Target="slides/slide14.xml" />
  <Relationship Id="rId10" Type="http://schemas.openxmlformats.org/officeDocument/2006/relationships/slide" Target="slides/slide9.xml" />
  <Relationship Id="rId19" Type="http://schemas.openxmlformats.org/officeDocument/2006/relationships/theme" Target="theme/theme1.xml" />
  <Relationship Id="rId4" Type="http://schemas.openxmlformats.org/officeDocument/2006/relationships/slide" Target="slides/slide3.xml" />
  <Relationship Id="rId9" Type="http://schemas.openxmlformats.org/officeDocument/2006/relationships/slide" Target="slides/slide8.xml" />
  <Relationship Id="rId14" Type="http://schemas.openxmlformats.org/officeDocument/2006/relationships/slide" Target="slides/slide13.xml" />
</Relationships>
</file>

<file path=ppt/notesMasters/_rels/notesMaster1.xml.rels>&#65279;<?xml version="1.0" encoding="utf-8" standalone="yes"?>
<Relationships xmlns="http://schemas.openxmlformats.org/package/2006/relationships">
  <Relationship Id="rId1" Type="http://schemas.openxmlformats.org/officeDocument/2006/relationships/theme" Target="../theme/theme2.xml" />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6BB5E1-FCC5-448A-9D60-5C3FF2E66B92}" type="datetimeFigureOut">
              <a:rPr lang="en-US" smtClean="0"/>
              <a:t>6/11/2026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7922A8-3278-45A7-850B-A634C83AB621}" type="slidenum">
              <a:rPr lang="en-US" smtClean="0"/>
              <a:t>‹#›</a:t>
            </a:fld>
            <a:endParaRPr lang="en-US"/>
          </a:p>
        </p:txBody>
      </p:sp>
    </p:spTree>
    <p:extLst>
      <p:ext uri="{BB962C8B-B14F-4D97-AF65-F5344CB8AC3E}">
        <p14:creationId xmlns:p14="http://schemas.microsoft.com/office/powerpoint/2010/main" val="8898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10.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11.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2.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3.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4.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5.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6.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7.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8.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9.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SG"/>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SG"/>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A2C9EF93-7BF4-42D8-BEE0-7145C5A7D80F}"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AD6C09DC-33A1-4CBE-B37D-6EAACD379F2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SG"/>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FEE66386-6FB9-442B-A276-F400ABA55B4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E55BB320-B631-40AF-9887-CA9DF54C7E7C}"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SG"/>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1F746178-340E-41CA-8BC4-B1CC3F45815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51883AA0-D9E5-4236-A7FA-1079C6A5779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SG"/>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Rectangle 4"/>
          <p:cNvSpPr>
            <a:spLocks noGrp="1" noChangeArrowheads="1"/>
          </p:cNvSpPr>
          <p:nvPr>
            <p:ph type="dt" sz="half" idx="10"/>
          </p:nvPr>
        </p:nvSpPr>
        <p:spPr>
          <a:ln/>
        </p:spPr>
        <p:txBody>
          <a:bodyPr/>
          <a:lstStyle>
            <a:lvl1pPr>
              <a:defRPr/>
            </a:lvl1pPr>
          </a:lstStyle>
          <a:p>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3DEF1BAF-1A7C-419F-A782-A039F4E0E1C5}"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Rectangle 4"/>
          <p:cNvSpPr>
            <a:spLocks noGrp="1" noChangeArrowheads="1"/>
          </p:cNvSpPr>
          <p:nvPr>
            <p:ph type="dt" sz="half" idx="10"/>
          </p:nvPr>
        </p:nvSpPr>
        <p:spPr>
          <a:ln/>
        </p:spPr>
        <p:txBody>
          <a:bodyPr/>
          <a:lstStyle>
            <a:lvl1pPr>
              <a:defRPr/>
            </a:lvl1pPr>
          </a:lstStyle>
          <a:p>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3E81F634-2DC2-40B5-B0B2-2E07BD1AD3C7}"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0C5DDE51-73D9-4D5F-953D-5C12024697BE}"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SG"/>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346F033A-CC81-4E57-8E30-7F8DA231192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SG"/>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SG"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EF0A565A-7F0C-4755-8988-0BE1D0D3C93E}" type="slidenum">
              <a:rPr lang="en-US"/>
              <a:pPr/>
              <a:t>‹#›</a:t>
            </a:fld>
            <a:endParaRPr lang="en-US"/>
          </a:p>
        </p:txBody>
      </p:sp>
    </p:spTree>
  </p:cSld>
  <p:clrMapOvr>
    <a:masterClrMapping/>
  </p:clrMapOvr>
</p:sldLayout>
</file>

<file path=ppt/slideMasters/_rels/slideMaster1.xml.rels>&#65279;<?xml version="1.0" encoding="utf-8" standalone="yes"?>
<Relationships xmlns="http://schemas.openxmlformats.org/package/2006/relationships">
  <Relationship Id="rId8" Type="http://schemas.openxmlformats.org/officeDocument/2006/relationships/slideLayout" Target="../slideLayouts/slideLayout8.xml" />
  <Relationship Id="rId3" Type="http://schemas.openxmlformats.org/officeDocument/2006/relationships/slideLayout" Target="../slideLayouts/slideLayout3.xml" />
  <Relationship Id="rId7" Type="http://schemas.openxmlformats.org/officeDocument/2006/relationships/slideLayout" Target="../slideLayouts/slideLayout7.xml" />
  <Relationship Id="rId12" Type="http://schemas.openxmlformats.org/officeDocument/2006/relationships/theme" Target="../theme/theme1.xml" />
  <Relationship Id="rId2" Type="http://schemas.openxmlformats.org/officeDocument/2006/relationships/slideLayout" Target="../slideLayouts/slideLayout2.xml" />
  <Relationship Id="rId1" Type="http://schemas.openxmlformats.org/officeDocument/2006/relationships/slideLayout" Target="../slideLayouts/slideLayout1.xml" />
  <Relationship Id="rId6" Type="http://schemas.openxmlformats.org/officeDocument/2006/relationships/slideLayout" Target="../slideLayouts/slideLayout6.xml" />
  <Relationship Id="rId11" Type="http://schemas.openxmlformats.org/officeDocument/2006/relationships/slideLayout" Target="../slideLayouts/slideLayout11.xml" />
  <Relationship Id="rId5" Type="http://schemas.openxmlformats.org/officeDocument/2006/relationships/slideLayout" Target="../slideLayouts/slideLayout5.xml" />
  <Relationship Id="rId10" Type="http://schemas.openxmlformats.org/officeDocument/2006/relationships/slideLayout" Target="../slideLayouts/slideLayout10.xml" />
  <Relationship Id="rId4" Type="http://schemas.openxmlformats.org/officeDocument/2006/relationships/slideLayout" Target="../slideLayouts/slideLayout4.xml" />
  <Relationship Id="rId9" Type="http://schemas.openxmlformats.org/officeDocument/2006/relationships/slideLayout" Target="../slideLayouts/slideLayout9.xml" />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A234A34-DC7C-4A55-8981-B3355E5C96F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10.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11.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12.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13.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14.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2.xml.rels>&#65279;<?xml version="1.0" encoding="utf-8" standalone="yes"?>
<Relationships xmlns="http://schemas.openxmlformats.org/package/2006/relationships">
  <Relationship Id="rId1" Type="http://schemas.openxmlformats.org/officeDocument/2006/relationships/slideLayout" Target="../slideLayouts/slideLayout7.xml" />
</Relationships>
</file>

<file path=ppt/slides/_rels/slide3.xml.rels>&#65279;<?xml version="1.0" encoding="utf-8" standalone="yes"?>
<Relationships xmlns="http://schemas.openxmlformats.org/package/2006/relationships">
  <Relationship Id="rId1" Type="http://schemas.openxmlformats.org/officeDocument/2006/relationships/slideLayout" Target="../slideLayouts/slideLayout7.xml" />
</Relationships>
</file>

<file path=ppt/slides/_rels/slide4.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5.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6.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7.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8.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_rels/slide9.xml.rels>&#65279;<?xml version="1.0" encoding="utf-8" standalone="yes"?>
<Relationships xmlns="http://schemas.openxmlformats.org/package/2006/relationships">
  <Relationship Id="rId1" Type="http://schemas.openxmlformats.org/officeDocument/2006/relationships/slideLayout" Target="../slideLayouts/slideLayout1.xml" />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20F19-840A-80B8-E85A-D6B25063BEC0}"/>
            </a:ext>
          </a:extLst>
        </p:cNvPr>
        <p:cNvGrpSpPr/>
        <p:nvPr/>
      </p:nvGrpSpPr>
      <p:grpSpPr>
        <a:xfrm>
          <a:off x="0" y="0"/>
          <a:ext cx="0" cy="0"/>
          <a:chOff x="0" y="0"/>
          <a:chExt cx="0" cy="0"/>
        </a:xfrm>
      </p:grpSpPr>
      <p:sp>
        <p:nvSpPr>
          <p:cNvPr id="2050" name="Rectangle 9">
            <a:extLst>
              <a:ext uri="{FF2B5EF4-FFF2-40B4-BE49-F238E27FC236}">
                <a16:creationId xmlns:a16="http://schemas.microsoft.com/office/drawing/2014/main" id="{977FDE46-7C4B-1B8B-89F0-D07EBAA8DF94}"/>
              </a:ext>
            </a:extLst>
          </p:cNvPr>
          <p:cNvSpPr>
            <a:spLocks noChangeArrowheads="1"/>
          </p:cNvSpPr>
          <p:nvPr/>
        </p:nvSpPr>
        <p:spPr bwMode="auto">
          <a:xfrm>
            <a:off x="1981200" y="2857500"/>
            <a:ext cx="8229600" cy="1143000"/>
          </a:xfrm>
          <a:prstGeom prst="rect">
            <a:avLst/>
          </a:prstGeom>
          <a:noFill/>
          <a:ln w="9525">
            <a:noFill/>
            <a:miter lim="800000"/>
            <a:headEnd/>
            <a:tailEnd/>
          </a:ln>
        </p:spPr>
        <p:txBody>
          <a:bodyPr anchor="ctr"/>
          <a:lstStyle/>
          <a:p>
            <a:pPr algn="ctr"/>
            <a:r>
              <a:rPr lang="en-GB" sz="2400" b="1" dirty="0">
                <a:solidFill>
                  <a:srgbClr val="000090"/>
                </a:solidFill>
              </a:rPr>
              <a:t>I2D Application Slide Deck Template</a:t>
            </a:r>
          </a:p>
        </p:txBody>
      </p:sp>
    </p:spTree>
    <p:extLst>
      <p:ext uri="{BB962C8B-B14F-4D97-AF65-F5344CB8AC3E}">
        <p14:creationId xmlns:p14="http://schemas.microsoft.com/office/powerpoint/2010/main" val="2127591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501D4-02E1-761E-64A4-774B2582BB8D}"/>
            </a:ext>
          </a:extLst>
        </p:cNvPr>
        <p:cNvGrpSpPr/>
        <p:nvPr/>
      </p:nvGrpSpPr>
      <p:grpSpPr>
        <a:xfrm>
          <a:off x="0" y="0"/>
          <a:ext cx="0" cy="0"/>
          <a:chOff x="0" y="0"/>
          <a:chExt cx="0" cy="0"/>
        </a:xfrm>
      </p:grpSpPr>
      <p:sp>
        <p:nvSpPr>
          <p:cNvPr id="3074" name="Rectangle 2">
            <a:extLst>
              <a:ext uri="{FF2B5EF4-FFF2-40B4-BE49-F238E27FC236}">
                <a16:creationId xmlns:a16="http://schemas.microsoft.com/office/drawing/2014/main" id="{E595B51E-8254-C207-F3BF-6919A09C2EAE}"/>
              </a:ext>
            </a:extLst>
          </p:cNvPr>
          <p:cNvSpPr>
            <a:spLocks noChangeArrowheads="1"/>
          </p:cNvSpPr>
          <p:nvPr/>
        </p:nvSpPr>
        <p:spPr bwMode="auto">
          <a:xfrm>
            <a:off x="2209800" y="457200"/>
            <a:ext cx="7772400" cy="762000"/>
          </a:xfrm>
          <a:prstGeom prst="rect">
            <a:avLst/>
          </a:prstGeom>
          <a:noFill/>
          <a:ln w="9525">
            <a:noFill/>
            <a:miter lim="800000"/>
            <a:headEnd/>
            <a:tailEnd/>
          </a:ln>
        </p:spPr>
        <p:txBody>
          <a:bodyPr anchor="ctr"/>
          <a:lstStyle/>
          <a:p>
            <a:pPr algn="ctr"/>
            <a:r>
              <a:rPr lang="en-US" sz="2400" b="1" dirty="0">
                <a:solidFill>
                  <a:srgbClr val="000090"/>
                </a:solidFill>
              </a:rPr>
              <a:t>Clinical &amp; Health Economics Outcomes</a:t>
            </a:r>
            <a:endParaRPr lang="en-US" sz="2400" b="1" dirty="0">
              <a:solidFill>
                <a:schemeClr val="accent6"/>
              </a:solidFill>
            </a:endParaRPr>
          </a:p>
        </p:txBody>
      </p:sp>
      <p:sp>
        <p:nvSpPr>
          <p:cNvPr id="3075" name="Rectangle 8">
            <a:extLst>
              <a:ext uri="{FF2B5EF4-FFF2-40B4-BE49-F238E27FC236}">
                <a16:creationId xmlns:a16="http://schemas.microsoft.com/office/drawing/2014/main" id="{4EB98B55-3542-5781-5208-EE45FDB25F8F}"/>
              </a:ext>
            </a:extLst>
          </p:cNvPr>
          <p:cNvSpPr>
            <a:spLocks noChangeArrowheads="1"/>
          </p:cNvSpPr>
          <p:nvPr/>
        </p:nvSpPr>
        <p:spPr bwMode="auto">
          <a:xfrm>
            <a:off x="2209800" y="1371600"/>
            <a:ext cx="7772400" cy="4267200"/>
          </a:xfrm>
          <a:prstGeom prst="rect">
            <a:avLst/>
          </a:prstGeom>
          <a:noFill/>
          <a:ln w="9525">
            <a:noFill/>
            <a:miter lim="800000"/>
            <a:headEnd/>
            <a:tailEnd/>
          </a:ln>
        </p:spPr>
        <p:txBody>
          <a:bodyPr/>
          <a:lstStyle/>
          <a:p>
            <a:pPr>
              <a:spcBef>
                <a:spcPct val="20000"/>
              </a:spcBef>
            </a:pPr>
            <a:r>
              <a:rPr lang="en-GB" dirty="0">
                <a:solidFill>
                  <a:srgbClr val="000090"/>
                </a:solidFill>
              </a:rPr>
              <a:t>Clinical Outcomes</a:t>
            </a:r>
          </a:p>
          <a:p>
            <a:pPr marL="285750" indent="-285750">
              <a:spcBef>
                <a:spcPct val="20000"/>
              </a:spcBef>
              <a:buFont typeface="Arial" panose="020B0604020202020204" pitchFamily="34" charset="0"/>
              <a:buChar char="•"/>
            </a:pPr>
            <a:r>
              <a:rPr lang="en-GB" dirty="0">
                <a:solidFill>
                  <a:srgbClr val="000090"/>
                </a:solidFill>
              </a:rPr>
              <a:t>Briefly describe the potential impact of the proposed technology on patient-related outcomes</a:t>
            </a:r>
          </a:p>
          <a:p>
            <a:pPr>
              <a:spcBef>
                <a:spcPct val="20000"/>
              </a:spcBef>
            </a:pPr>
            <a:endParaRPr lang="en-GB" dirty="0">
              <a:solidFill>
                <a:srgbClr val="000090"/>
              </a:solidFill>
            </a:endParaRPr>
          </a:p>
          <a:p>
            <a:pPr>
              <a:spcBef>
                <a:spcPct val="20000"/>
              </a:spcBef>
            </a:pPr>
            <a:r>
              <a:rPr lang="en-GB" dirty="0">
                <a:solidFill>
                  <a:srgbClr val="000090"/>
                </a:solidFill>
              </a:rPr>
              <a:t>Health Economic Outcomes</a:t>
            </a:r>
          </a:p>
          <a:p>
            <a:pPr marL="285750" indent="-285750">
              <a:spcBef>
                <a:spcPct val="20000"/>
              </a:spcBef>
              <a:buFont typeface="Arial" panose="020B0604020202020204" pitchFamily="34" charset="0"/>
              <a:buChar char="•"/>
            </a:pPr>
            <a:r>
              <a:rPr lang="en-GB" dirty="0">
                <a:solidFill>
                  <a:srgbClr val="000090"/>
                </a:solidFill>
              </a:rPr>
              <a:t>Briefly describe how the proposed technology can improve medical practices or cost-effectiveness of healthcare delivery</a:t>
            </a:r>
          </a:p>
          <a:p>
            <a:pPr marL="285750" indent="-285750">
              <a:spcBef>
                <a:spcPct val="20000"/>
              </a:spcBef>
              <a:buFont typeface="Arial" panose="020B0604020202020204" pitchFamily="34" charset="0"/>
              <a:buChar char="•"/>
            </a:pPr>
            <a:r>
              <a:rPr lang="en-GB" dirty="0">
                <a:solidFill>
                  <a:srgbClr val="000090"/>
                </a:solidFill>
              </a:rPr>
              <a:t>Briefly describe if the technology has potential to be implemented in healthcare practice, clinical guidelines and/or healthcare policy</a:t>
            </a:r>
          </a:p>
          <a:p>
            <a:pPr marL="800100" lvl="1" indent="-342900">
              <a:spcBef>
                <a:spcPct val="20000"/>
              </a:spcBef>
              <a:buFont typeface="Arial" panose="020B0604020202020204" pitchFamily="34" charset="0"/>
              <a:buChar char="•"/>
            </a:pPr>
            <a:r>
              <a:rPr lang="en-GB" sz="1400" dirty="0">
                <a:solidFill>
                  <a:srgbClr val="000090"/>
                </a:solidFill>
              </a:rPr>
              <a:t>E.g. Similar technology targeting the same indication(s) has been recommended for subsidy or have published guidance by ACE and/or any other HTA agencies (NICE, CDA-AMC, etc.)</a:t>
            </a:r>
          </a:p>
          <a:p>
            <a:pPr marL="342900" indent="-342900">
              <a:spcBef>
                <a:spcPct val="20000"/>
              </a:spcBef>
              <a:buFont typeface="Arial" panose="020B0604020202020204" pitchFamily="34" charset="0"/>
              <a:buChar char="•"/>
            </a:pPr>
            <a:r>
              <a:rPr lang="en-GB" dirty="0">
                <a:solidFill>
                  <a:srgbClr val="000090"/>
                </a:solidFill>
              </a:rPr>
              <a:t>Briefly describe the anticipated reimbursement pathway for the proposed technology </a:t>
            </a:r>
          </a:p>
          <a:p>
            <a:pPr marL="285750" indent="-285750">
              <a:spcBef>
                <a:spcPct val="20000"/>
              </a:spcBef>
              <a:buFont typeface="Arial" panose="020B0604020202020204" pitchFamily="34" charset="0"/>
              <a:buChar char="•"/>
            </a:pPr>
            <a:endParaRPr lang="en-GB" dirty="0">
              <a:solidFill>
                <a:srgbClr val="000090"/>
              </a:solidFill>
            </a:endParaRPr>
          </a:p>
          <a:p>
            <a:pPr marL="285750" indent="-285750">
              <a:spcBef>
                <a:spcPct val="20000"/>
              </a:spcBef>
              <a:buFont typeface="Arial"/>
              <a:buChar char="•"/>
            </a:pPr>
            <a:endParaRPr lang="en-GB" dirty="0">
              <a:solidFill>
                <a:srgbClr val="000090"/>
              </a:solidFill>
            </a:endParaRPr>
          </a:p>
          <a:p>
            <a:pPr>
              <a:spcBef>
                <a:spcPct val="20000"/>
              </a:spcBef>
            </a:pPr>
            <a:endParaRPr lang="en-GB" dirty="0">
              <a:solidFill>
                <a:srgbClr val="000090"/>
              </a:solidFill>
            </a:endParaRPr>
          </a:p>
          <a:p>
            <a:pPr marL="285750" indent="-285750">
              <a:spcBef>
                <a:spcPct val="20000"/>
              </a:spcBef>
              <a:buFont typeface="Arial"/>
              <a:buChar char="•"/>
            </a:pPr>
            <a:endParaRPr lang="en-GB" dirty="0">
              <a:solidFill>
                <a:srgbClr val="000090"/>
              </a:solidFill>
            </a:endParaRPr>
          </a:p>
          <a:p>
            <a:pPr>
              <a:spcBef>
                <a:spcPct val="20000"/>
              </a:spcBef>
              <a:buFontTx/>
              <a:buChar char="•"/>
            </a:pPr>
            <a:endParaRPr lang="en-GB" sz="2000" dirty="0">
              <a:solidFill>
                <a:srgbClr val="000090"/>
              </a:solidFill>
            </a:endParaRPr>
          </a:p>
          <a:p>
            <a:pPr>
              <a:spcBef>
                <a:spcPct val="20000"/>
              </a:spcBef>
            </a:pPr>
            <a:endParaRPr lang="en-US" sz="2000" dirty="0">
              <a:solidFill>
                <a:srgbClr val="2D2D8A"/>
              </a:solidFill>
            </a:endParaRPr>
          </a:p>
          <a:p>
            <a:pPr>
              <a:spcBef>
                <a:spcPct val="20000"/>
              </a:spcBef>
              <a:buFontTx/>
              <a:buChar char="•"/>
            </a:pPr>
            <a:endParaRPr lang="en-US" sz="2000" dirty="0">
              <a:solidFill>
                <a:srgbClr val="2D2D8A"/>
              </a:solidFill>
            </a:endParaRPr>
          </a:p>
        </p:txBody>
      </p:sp>
    </p:spTree>
    <p:extLst>
      <p:ext uri="{BB962C8B-B14F-4D97-AF65-F5344CB8AC3E}">
        <p14:creationId xmlns:p14="http://schemas.microsoft.com/office/powerpoint/2010/main" val="2527734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87FA1-01CD-2657-C183-6479897DABD6}"/>
            </a:ext>
          </a:extLst>
        </p:cNvPr>
        <p:cNvGrpSpPr/>
        <p:nvPr/>
      </p:nvGrpSpPr>
      <p:grpSpPr>
        <a:xfrm>
          <a:off x="0" y="0"/>
          <a:ext cx="0" cy="0"/>
          <a:chOff x="0" y="0"/>
          <a:chExt cx="0" cy="0"/>
        </a:xfrm>
      </p:grpSpPr>
      <p:sp>
        <p:nvSpPr>
          <p:cNvPr id="3074" name="Rectangle 2">
            <a:extLst>
              <a:ext uri="{FF2B5EF4-FFF2-40B4-BE49-F238E27FC236}">
                <a16:creationId xmlns:a16="http://schemas.microsoft.com/office/drawing/2014/main" id="{8792D85A-21D8-653B-C638-4CE467F5A40A}"/>
              </a:ext>
            </a:extLst>
          </p:cNvPr>
          <p:cNvSpPr>
            <a:spLocks noChangeArrowheads="1"/>
          </p:cNvSpPr>
          <p:nvPr/>
        </p:nvSpPr>
        <p:spPr bwMode="auto">
          <a:xfrm>
            <a:off x="2209800" y="457200"/>
            <a:ext cx="7772400" cy="762000"/>
          </a:xfrm>
          <a:prstGeom prst="rect">
            <a:avLst/>
          </a:prstGeom>
          <a:noFill/>
          <a:ln w="9525">
            <a:noFill/>
            <a:miter lim="800000"/>
            <a:headEnd/>
            <a:tailEnd/>
          </a:ln>
        </p:spPr>
        <p:txBody>
          <a:bodyPr anchor="ctr"/>
          <a:lstStyle/>
          <a:p>
            <a:pPr algn="ctr"/>
            <a:r>
              <a:rPr lang="en-US" sz="2400" b="1" dirty="0">
                <a:solidFill>
                  <a:srgbClr val="000090"/>
                </a:solidFill>
              </a:rPr>
              <a:t>Commercialisation Plan</a:t>
            </a:r>
            <a:endParaRPr lang="en-US" sz="2400" b="1" dirty="0">
              <a:solidFill>
                <a:schemeClr val="accent6"/>
              </a:solidFill>
            </a:endParaRPr>
          </a:p>
        </p:txBody>
      </p:sp>
      <p:sp>
        <p:nvSpPr>
          <p:cNvPr id="3075" name="Rectangle 8">
            <a:extLst>
              <a:ext uri="{FF2B5EF4-FFF2-40B4-BE49-F238E27FC236}">
                <a16:creationId xmlns:a16="http://schemas.microsoft.com/office/drawing/2014/main" id="{708D79AC-6DB7-2DEC-C749-B21DD59C7662}"/>
              </a:ext>
            </a:extLst>
          </p:cNvPr>
          <p:cNvSpPr>
            <a:spLocks noChangeArrowheads="1"/>
          </p:cNvSpPr>
          <p:nvPr/>
        </p:nvSpPr>
        <p:spPr bwMode="auto">
          <a:xfrm>
            <a:off x="2209800" y="1371600"/>
            <a:ext cx="7772400" cy="4724400"/>
          </a:xfrm>
          <a:prstGeom prst="rect">
            <a:avLst/>
          </a:prstGeom>
          <a:noFill/>
          <a:ln w="9525">
            <a:noFill/>
            <a:miter lim="800000"/>
            <a:headEnd/>
            <a:tailEnd/>
          </a:ln>
        </p:spPr>
        <p:txBody>
          <a:bodyPr/>
          <a:lstStyle/>
          <a:p>
            <a:pPr>
              <a:spcBef>
                <a:spcPct val="20000"/>
              </a:spcBef>
            </a:pPr>
            <a:r>
              <a:rPr lang="en-GB" sz="2000" dirty="0">
                <a:solidFill>
                  <a:srgbClr val="000090"/>
                </a:solidFill>
              </a:rPr>
              <a:t>Market</a:t>
            </a:r>
          </a:p>
          <a:p>
            <a:pPr marL="285750" indent="-285750">
              <a:spcBef>
                <a:spcPct val="20000"/>
              </a:spcBef>
              <a:buFont typeface="Arial"/>
              <a:buChar char="•"/>
            </a:pPr>
            <a:r>
              <a:rPr lang="en-GB" dirty="0">
                <a:solidFill>
                  <a:srgbClr val="000090"/>
                </a:solidFill>
              </a:rPr>
              <a:t>Consider the market size and how your technology would fit</a:t>
            </a:r>
          </a:p>
          <a:p>
            <a:pPr marL="742950" lvl="1" indent="-285750">
              <a:spcBef>
                <a:spcPct val="20000"/>
              </a:spcBef>
              <a:buFont typeface="Arial"/>
              <a:buChar char="•"/>
            </a:pPr>
            <a:r>
              <a:rPr lang="en-GB" sz="1400" dirty="0">
                <a:solidFill>
                  <a:srgbClr val="000090"/>
                </a:solidFill>
              </a:rPr>
              <a:t>Including </a:t>
            </a:r>
            <a:r>
              <a:rPr lang="en-US" sz="1400" dirty="0">
                <a:solidFill>
                  <a:srgbClr val="000090"/>
                </a:solidFill>
              </a:rPr>
              <a:t>TAM (Total Addressable Market), SAM (Serviceable Addressable Market), and SOM (Serviceable Obtainable Market)</a:t>
            </a:r>
          </a:p>
          <a:p>
            <a:pPr marL="742950" lvl="1" indent="-285750">
              <a:spcBef>
                <a:spcPct val="20000"/>
              </a:spcBef>
              <a:buFont typeface="Arial"/>
              <a:buChar char="•"/>
            </a:pPr>
            <a:r>
              <a:rPr lang="en-US" sz="1400" dirty="0">
                <a:solidFill>
                  <a:srgbClr val="000090"/>
                </a:solidFill>
              </a:rPr>
              <a:t>Who are the potential customers and payers and why </a:t>
            </a:r>
          </a:p>
          <a:p>
            <a:pPr lvl="1">
              <a:spcBef>
                <a:spcPct val="20000"/>
              </a:spcBef>
            </a:pPr>
            <a:endParaRPr lang="en-US" sz="2000" dirty="0">
              <a:solidFill>
                <a:srgbClr val="000090"/>
              </a:solidFill>
            </a:endParaRPr>
          </a:p>
          <a:p>
            <a:pPr>
              <a:spcBef>
                <a:spcPct val="20000"/>
              </a:spcBef>
            </a:pPr>
            <a:r>
              <a:rPr lang="en-US" sz="2000" dirty="0">
                <a:solidFill>
                  <a:srgbClr val="000090"/>
                </a:solidFill>
              </a:rPr>
              <a:t>Commercialisation Strategy</a:t>
            </a:r>
          </a:p>
          <a:p>
            <a:pPr marL="342900" indent="-342900">
              <a:spcBef>
                <a:spcPct val="20000"/>
              </a:spcBef>
              <a:buFont typeface="Arial"/>
              <a:buChar char="•"/>
            </a:pPr>
            <a:r>
              <a:rPr lang="en-GB" dirty="0">
                <a:solidFill>
                  <a:srgbClr val="000090"/>
                </a:solidFill>
              </a:rPr>
              <a:t>Detail the commercialisation plan/route to market for the technology</a:t>
            </a:r>
          </a:p>
          <a:p>
            <a:pPr marL="742950" lvl="1" indent="-285750">
              <a:buFont typeface="Arial" panose="020B0604020202020204" pitchFamily="34" charset="0"/>
              <a:buChar char="•"/>
            </a:pPr>
            <a:r>
              <a:rPr lang="en-GB" sz="1400" dirty="0">
                <a:solidFill>
                  <a:srgbClr val="000090"/>
                </a:solidFill>
              </a:rPr>
              <a:t>Including stages, timeframes, etc</a:t>
            </a:r>
          </a:p>
          <a:p>
            <a:pPr lvl="1"/>
            <a:endParaRPr lang="en-GB" sz="1400" dirty="0">
              <a:solidFill>
                <a:srgbClr val="000090"/>
              </a:solidFill>
            </a:endParaRPr>
          </a:p>
          <a:p>
            <a:r>
              <a:rPr lang="en-GB" sz="2000" dirty="0">
                <a:solidFill>
                  <a:srgbClr val="000090"/>
                </a:solidFill>
              </a:rPr>
              <a:t>Regulatory </a:t>
            </a:r>
            <a:r>
              <a:rPr lang="en-US" sz="2000" dirty="0">
                <a:solidFill>
                  <a:srgbClr val="000090"/>
                </a:solidFill>
              </a:rPr>
              <a:t>Strategy</a:t>
            </a:r>
          </a:p>
          <a:p>
            <a:pPr marL="342900" indent="-342900">
              <a:spcBef>
                <a:spcPct val="20000"/>
              </a:spcBef>
              <a:buFont typeface="Arial" panose="020B0604020202020204" pitchFamily="34" charset="0"/>
              <a:buChar char="•"/>
            </a:pPr>
            <a:r>
              <a:rPr lang="en-US" dirty="0">
                <a:solidFill>
                  <a:srgbClr val="000090"/>
                </a:solidFill>
              </a:rPr>
              <a:t>Detail the regulatory pathway for the strategy</a:t>
            </a:r>
          </a:p>
          <a:p>
            <a:pPr marL="742950" lvl="1" indent="-285750">
              <a:spcBef>
                <a:spcPct val="20000"/>
              </a:spcBef>
              <a:buFont typeface="Arial" panose="020B0604020202020204" pitchFamily="34" charset="0"/>
              <a:buChar char="•"/>
            </a:pPr>
            <a:r>
              <a:rPr lang="en-US" sz="1400" dirty="0">
                <a:solidFill>
                  <a:srgbClr val="000090"/>
                </a:solidFill>
              </a:rPr>
              <a:t>Include target jurisdiction(s), anticipated risk level, time frames, </a:t>
            </a:r>
            <a:r>
              <a:rPr lang="en-US" sz="1400" dirty="0" err="1">
                <a:solidFill>
                  <a:srgbClr val="000090"/>
                </a:solidFill>
              </a:rPr>
              <a:t>etc</a:t>
            </a:r>
            <a:endParaRPr lang="en-US" sz="1400" dirty="0">
              <a:solidFill>
                <a:srgbClr val="000090"/>
              </a:solidFill>
            </a:endParaRPr>
          </a:p>
          <a:p>
            <a:pPr marL="742950" lvl="1" indent="-285750">
              <a:spcBef>
                <a:spcPct val="20000"/>
              </a:spcBef>
              <a:buFont typeface="Arial" panose="020B0604020202020204" pitchFamily="34" charset="0"/>
              <a:buChar char="•"/>
            </a:pPr>
            <a:r>
              <a:rPr lang="en-US" sz="1400" dirty="0">
                <a:solidFill>
                  <a:srgbClr val="000090"/>
                </a:solidFill>
              </a:rPr>
              <a:t>Indicate if the target jurisdiction(s) are part of regulatory collaboration group(s) (e.g. Access Consortium)</a:t>
            </a:r>
          </a:p>
          <a:p>
            <a:pPr marL="285750" indent="-285750">
              <a:spcBef>
                <a:spcPct val="20000"/>
              </a:spcBef>
              <a:buFont typeface="Arial"/>
              <a:buChar char="•"/>
            </a:pPr>
            <a:endParaRPr lang="en-GB" dirty="0">
              <a:solidFill>
                <a:srgbClr val="000090"/>
              </a:solidFill>
            </a:endParaRPr>
          </a:p>
          <a:p>
            <a:pPr>
              <a:spcBef>
                <a:spcPct val="20000"/>
              </a:spcBef>
              <a:buFontTx/>
              <a:buChar char="•"/>
            </a:pPr>
            <a:endParaRPr lang="en-GB" sz="2000" dirty="0">
              <a:solidFill>
                <a:srgbClr val="000090"/>
              </a:solidFill>
            </a:endParaRPr>
          </a:p>
          <a:p>
            <a:pPr>
              <a:spcBef>
                <a:spcPct val="20000"/>
              </a:spcBef>
            </a:pPr>
            <a:endParaRPr lang="en-US" sz="2000" dirty="0">
              <a:solidFill>
                <a:srgbClr val="2D2D8A"/>
              </a:solidFill>
            </a:endParaRPr>
          </a:p>
          <a:p>
            <a:pPr>
              <a:spcBef>
                <a:spcPct val="20000"/>
              </a:spcBef>
              <a:buFontTx/>
              <a:buChar char="•"/>
            </a:pPr>
            <a:endParaRPr lang="en-US" sz="2000" dirty="0">
              <a:solidFill>
                <a:srgbClr val="2D2D8A"/>
              </a:solidFill>
            </a:endParaRPr>
          </a:p>
        </p:txBody>
      </p:sp>
    </p:spTree>
    <p:extLst>
      <p:ext uri="{BB962C8B-B14F-4D97-AF65-F5344CB8AC3E}">
        <p14:creationId xmlns:p14="http://schemas.microsoft.com/office/powerpoint/2010/main" val="2525584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AAA7A-A482-3CDD-2634-B1931CC531EF}"/>
            </a:ext>
          </a:extLst>
        </p:cNvPr>
        <p:cNvGrpSpPr/>
        <p:nvPr/>
      </p:nvGrpSpPr>
      <p:grpSpPr>
        <a:xfrm>
          <a:off x="0" y="0"/>
          <a:ext cx="0" cy="0"/>
          <a:chOff x="0" y="0"/>
          <a:chExt cx="0" cy="0"/>
        </a:xfrm>
      </p:grpSpPr>
      <p:sp>
        <p:nvSpPr>
          <p:cNvPr id="3074" name="Rectangle 2">
            <a:extLst>
              <a:ext uri="{FF2B5EF4-FFF2-40B4-BE49-F238E27FC236}">
                <a16:creationId xmlns:a16="http://schemas.microsoft.com/office/drawing/2014/main" id="{EA2155A1-C63B-696F-5EFA-0648BEAE2B3D}"/>
              </a:ext>
            </a:extLst>
          </p:cNvPr>
          <p:cNvSpPr>
            <a:spLocks noChangeArrowheads="1"/>
          </p:cNvSpPr>
          <p:nvPr/>
        </p:nvSpPr>
        <p:spPr bwMode="auto">
          <a:xfrm>
            <a:off x="2209800" y="457200"/>
            <a:ext cx="7772400" cy="762000"/>
          </a:xfrm>
          <a:prstGeom prst="rect">
            <a:avLst/>
          </a:prstGeom>
          <a:noFill/>
          <a:ln w="9525">
            <a:noFill/>
            <a:miter lim="800000"/>
            <a:headEnd/>
            <a:tailEnd/>
          </a:ln>
        </p:spPr>
        <p:txBody>
          <a:bodyPr anchor="ctr"/>
          <a:lstStyle/>
          <a:p>
            <a:pPr algn="ctr"/>
            <a:r>
              <a:rPr lang="en-US" sz="2400" b="1" dirty="0">
                <a:solidFill>
                  <a:srgbClr val="000090"/>
                </a:solidFill>
              </a:rPr>
              <a:t>IP Position</a:t>
            </a:r>
            <a:endParaRPr lang="en-US" sz="2400" b="1" dirty="0">
              <a:solidFill>
                <a:schemeClr val="accent6"/>
              </a:solidFill>
            </a:endParaRPr>
          </a:p>
        </p:txBody>
      </p:sp>
      <p:sp>
        <p:nvSpPr>
          <p:cNvPr id="3075" name="Rectangle 8">
            <a:extLst>
              <a:ext uri="{FF2B5EF4-FFF2-40B4-BE49-F238E27FC236}">
                <a16:creationId xmlns:a16="http://schemas.microsoft.com/office/drawing/2014/main" id="{7BB8A432-4B34-634C-49F5-52A0CEC7A5CB}"/>
              </a:ext>
            </a:extLst>
          </p:cNvPr>
          <p:cNvSpPr>
            <a:spLocks noChangeArrowheads="1"/>
          </p:cNvSpPr>
          <p:nvPr/>
        </p:nvSpPr>
        <p:spPr bwMode="auto">
          <a:xfrm>
            <a:off x="2209800" y="1371600"/>
            <a:ext cx="7772400" cy="3733800"/>
          </a:xfrm>
          <a:prstGeom prst="rect">
            <a:avLst/>
          </a:prstGeom>
          <a:noFill/>
          <a:ln w="9525">
            <a:noFill/>
            <a:miter lim="800000"/>
            <a:headEnd/>
            <a:tailEnd/>
          </a:ln>
        </p:spPr>
        <p:txBody>
          <a:bodyPr/>
          <a:lstStyle/>
          <a:p>
            <a:pPr>
              <a:spcBef>
                <a:spcPct val="20000"/>
              </a:spcBef>
            </a:pPr>
            <a:r>
              <a:rPr lang="en-GB" sz="2000" dirty="0">
                <a:solidFill>
                  <a:srgbClr val="000090"/>
                </a:solidFill>
              </a:rPr>
              <a:t>Background IP</a:t>
            </a:r>
          </a:p>
          <a:p>
            <a:pPr marL="285750" indent="-285750">
              <a:spcBef>
                <a:spcPct val="20000"/>
              </a:spcBef>
              <a:buFont typeface="Arial"/>
              <a:buChar char="•"/>
            </a:pPr>
            <a:r>
              <a:rPr lang="en-US" dirty="0">
                <a:solidFill>
                  <a:srgbClr val="000090"/>
                </a:solidFill>
              </a:rPr>
              <a:t>Provide details on the BIP. For example, filing status, ownership, TTO/research office handling the IP </a:t>
            </a:r>
            <a:r>
              <a:rPr lang="en-US" dirty="0" err="1">
                <a:solidFill>
                  <a:srgbClr val="000090"/>
                </a:solidFill>
              </a:rPr>
              <a:t>etc</a:t>
            </a:r>
            <a:endParaRPr lang="en-US" dirty="0">
              <a:solidFill>
                <a:srgbClr val="000090"/>
              </a:solidFill>
            </a:endParaRPr>
          </a:p>
          <a:p>
            <a:pPr>
              <a:spcBef>
                <a:spcPct val="20000"/>
              </a:spcBef>
            </a:pPr>
            <a:endParaRPr lang="en-US" sz="2000" dirty="0">
              <a:solidFill>
                <a:srgbClr val="000090"/>
              </a:solidFill>
            </a:endParaRPr>
          </a:p>
          <a:p>
            <a:pPr>
              <a:spcBef>
                <a:spcPct val="20000"/>
              </a:spcBef>
            </a:pPr>
            <a:r>
              <a:rPr lang="en-US" sz="2000" dirty="0">
                <a:solidFill>
                  <a:srgbClr val="000090"/>
                </a:solidFill>
              </a:rPr>
              <a:t>Foreground IP</a:t>
            </a:r>
          </a:p>
          <a:p>
            <a:pPr marL="342900" indent="-342900">
              <a:spcBef>
                <a:spcPct val="20000"/>
              </a:spcBef>
              <a:buFont typeface="Arial"/>
              <a:buChar char="•"/>
            </a:pPr>
            <a:r>
              <a:rPr lang="en-GB" dirty="0">
                <a:solidFill>
                  <a:srgbClr val="000090"/>
                </a:solidFill>
              </a:rPr>
              <a:t>Briefly describe the anticipated FIP to be generated (for each party, if red) and the ownership of the FIP</a:t>
            </a:r>
          </a:p>
          <a:p>
            <a:pPr marL="342900" indent="-342900">
              <a:spcBef>
                <a:spcPct val="20000"/>
              </a:spcBef>
              <a:buFont typeface="Arial"/>
              <a:buChar char="•"/>
            </a:pPr>
            <a:r>
              <a:rPr lang="en-GB" dirty="0">
                <a:solidFill>
                  <a:srgbClr val="000090"/>
                </a:solidFill>
              </a:rPr>
              <a:t>Briefly describe how the team intends to manage and exploit the FIP</a:t>
            </a:r>
          </a:p>
          <a:p>
            <a:pPr>
              <a:spcBef>
                <a:spcPct val="20000"/>
              </a:spcBef>
            </a:pPr>
            <a:endParaRPr lang="en-GB" dirty="0">
              <a:solidFill>
                <a:srgbClr val="000090"/>
              </a:solidFill>
            </a:endParaRPr>
          </a:p>
          <a:p>
            <a:pPr>
              <a:spcBef>
                <a:spcPct val="20000"/>
              </a:spcBef>
              <a:buFontTx/>
              <a:buChar char="•"/>
            </a:pPr>
            <a:endParaRPr lang="en-GB" sz="2000" dirty="0">
              <a:solidFill>
                <a:srgbClr val="000090"/>
              </a:solidFill>
            </a:endParaRPr>
          </a:p>
          <a:p>
            <a:pPr>
              <a:spcBef>
                <a:spcPct val="20000"/>
              </a:spcBef>
            </a:pPr>
            <a:endParaRPr lang="en-US" sz="2000" dirty="0">
              <a:solidFill>
                <a:srgbClr val="2D2D8A"/>
              </a:solidFill>
            </a:endParaRPr>
          </a:p>
          <a:p>
            <a:pPr>
              <a:spcBef>
                <a:spcPct val="20000"/>
              </a:spcBef>
              <a:buFontTx/>
              <a:buChar char="•"/>
            </a:pPr>
            <a:endParaRPr lang="en-US" sz="2000" dirty="0">
              <a:solidFill>
                <a:srgbClr val="2D2D8A"/>
              </a:solidFill>
            </a:endParaRPr>
          </a:p>
        </p:txBody>
      </p:sp>
    </p:spTree>
    <p:extLst>
      <p:ext uri="{BB962C8B-B14F-4D97-AF65-F5344CB8AC3E}">
        <p14:creationId xmlns:p14="http://schemas.microsoft.com/office/powerpoint/2010/main" val="1908034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1905000" y="390525"/>
            <a:ext cx="8229600" cy="762000"/>
          </a:xfrm>
          <a:prstGeom prst="rect">
            <a:avLst/>
          </a:prstGeom>
          <a:noFill/>
          <a:ln w="9525">
            <a:noFill/>
            <a:miter lim="800000"/>
            <a:headEnd/>
            <a:tailEnd/>
          </a:ln>
        </p:spPr>
        <p:txBody>
          <a:bodyPr anchor="ctr"/>
          <a:lstStyle/>
          <a:p>
            <a:pPr algn="ctr"/>
            <a:r>
              <a:rPr lang="en-US" sz="2400" b="1" dirty="0">
                <a:solidFill>
                  <a:srgbClr val="000090"/>
                </a:solidFill>
              </a:rPr>
              <a:t>Partner Contribution (if applicable)</a:t>
            </a:r>
          </a:p>
        </p:txBody>
      </p:sp>
      <p:sp>
        <p:nvSpPr>
          <p:cNvPr id="4099" name="Rectangle 3"/>
          <p:cNvSpPr>
            <a:spLocks noChangeArrowheads="1"/>
          </p:cNvSpPr>
          <p:nvPr/>
        </p:nvSpPr>
        <p:spPr bwMode="auto">
          <a:xfrm>
            <a:off x="2205038" y="1295400"/>
            <a:ext cx="7396163" cy="3581400"/>
          </a:xfrm>
          <a:prstGeom prst="rect">
            <a:avLst/>
          </a:prstGeom>
          <a:noFill/>
          <a:ln w="9525">
            <a:noFill/>
            <a:miter lim="800000"/>
            <a:headEnd/>
            <a:tailEnd/>
          </a:ln>
        </p:spPr>
        <p:txBody>
          <a:bodyPr/>
          <a:lstStyle/>
          <a:p>
            <a:pPr marL="285750" indent="-285750">
              <a:spcBef>
                <a:spcPct val="20000"/>
              </a:spcBef>
              <a:buFont typeface="Arial"/>
              <a:buChar char="•"/>
            </a:pPr>
            <a:r>
              <a:rPr lang="en-US" dirty="0">
                <a:solidFill>
                  <a:srgbClr val="000090"/>
                </a:solidFill>
              </a:rPr>
              <a:t>What is the partner’s role and scope of work</a:t>
            </a:r>
          </a:p>
          <a:p>
            <a:pPr marL="285750" indent="-285750">
              <a:spcBef>
                <a:spcPct val="20000"/>
              </a:spcBef>
              <a:buFont typeface="Arial"/>
              <a:buChar char="•"/>
            </a:pPr>
            <a:r>
              <a:rPr lang="en-US" dirty="0">
                <a:solidFill>
                  <a:srgbClr val="000090"/>
                </a:solidFill>
              </a:rPr>
              <a:t>Why this is the right partner for this development</a:t>
            </a:r>
          </a:p>
          <a:p>
            <a:pPr marL="285750" indent="-285750">
              <a:spcBef>
                <a:spcPct val="20000"/>
              </a:spcBef>
              <a:buFont typeface="Arial"/>
              <a:buChar char="•"/>
            </a:pPr>
            <a:r>
              <a:rPr lang="en-US" dirty="0">
                <a:solidFill>
                  <a:srgbClr val="000090"/>
                </a:solidFill>
              </a:rPr>
              <a:t>Track record of the partner working with the PI/Healthcare Institution</a:t>
            </a:r>
          </a:p>
          <a:p>
            <a:pPr marL="285750" indent="-285750">
              <a:spcBef>
                <a:spcPct val="20000"/>
              </a:spcBef>
              <a:buFont typeface="Arial"/>
              <a:buChar char="•"/>
            </a:pPr>
            <a:r>
              <a:rPr lang="en-US" dirty="0">
                <a:solidFill>
                  <a:srgbClr val="000090"/>
                </a:solidFill>
              </a:rPr>
              <a:t>How the development fit into the partner roadmap</a:t>
            </a:r>
            <a:endParaRPr lang="en-US" sz="2000" dirty="0">
              <a:solidFill>
                <a:srgbClr val="000090"/>
              </a:solidFill>
            </a:endParaRPr>
          </a:p>
          <a:p>
            <a:pPr marL="285750" indent="-285750">
              <a:spcBef>
                <a:spcPct val="20000"/>
              </a:spcBef>
              <a:buFont typeface="Arial"/>
              <a:buChar char="•"/>
            </a:pPr>
            <a:r>
              <a:rPr lang="en-US" dirty="0">
                <a:solidFill>
                  <a:srgbClr val="000090"/>
                </a:solidFill>
              </a:rPr>
              <a:t>Describe any cash or In-kind contribution provided </a:t>
            </a:r>
          </a:p>
          <a:p>
            <a:pPr marL="285750" indent="-285750">
              <a:spcBef>
                <a:spcPct val="20000"/>
              </a:spcBef>
              <a:buFont typeface="Arial"/>
              <a:buChar char="•"/>
            </a:pPr>
            <a:endParaRPr lang="en-US" dirty="0"/>
          </a:p>
        </p:txBody>
      </p:sp>
    </p:spTree>
    <p:extLst>
      <p:ext uri="{BB962C8B-B14F-4D97-AF65-F5344CB8AC3E}">
        <p14:creationId xmlns:p14="http://schemas.microsoft.com/office/powerpoint/2010/main" val="9808498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2209800" y="457200"/>
            <a:ext cx="7772400" cy="762000"/>
          </a:xfrm>
          <a:prstGeom prst="rect">
            <a:avLst/>
          </a:prstGeom>
          <a:noFill/>
          <a:ln w="9525">
            <a:noFill/>
            <a:miter lim="800000"/>
            <a:headEnd/>
            <a:tailEnd/>
          </a:ln>
        </p:spPr>
        <p:txBody>
          <a:bodyPr anchor="ctr"/>
          <a:lstStyle/>
          <a:p>
            <a:pPr algn="ctr"/>
            <a:r>
              <a:rPr lang="en-US" sz="2400" b="1" dirty="0">
                <a:solidFill>
                  <a:srgbClr val="000090"/>
                </a:solidFill>
              </a:rPr>
              <a:t>Appendix</a:t>
            </a:r>
          </a:p>
        </p:txBody>
      </p:sp>
      <p:sp>
        <p:nvSpPr>
          <p:cNvPr id="3075" name="Rectangle 8"/>
          <p:cNvSpPr>
            <a:spLocks noChangeArrowheads="1"/>
          </p:cNvSpPr>
          <p:nvPr/>
        </p:nvSpPr>
        <p:spPr bwMode="auto">
          <a:xfrm>
            <a:off x="2209801" y="1828800"/>
            <a:ext cx="7396163" cy="3733800"/>
          </a:xfrm>
          <a:prstGeom prst="rect">
            <a:avLst/>
          </a:prstGeom>
          <a:noFill/>
          <a:ln w="9525">
            <a:noFill/>
            <a:miter lim="800000"/>
            <a:headEnd/>
            <a:tailEnd/>
          </a:ln>
        </p:spPr>
        <p:txBody>
          <a:bodyPr/>
          <a:lstStyle/>
          <a:p>
            <a:pPr marL="342900" indent="-342900">
              <a:spcBef>
                <a:spcPct val="20000"/>
              </a:spcBef>
              <a:buFont typeface="Arial" panose="020B0604020202020204" pitchFamily="34" charset="0"/>
              <a:buChar char="•"/>
            </a:pPr>
            <a:endParaRPr lang="en-US" sz="2000" dirty="0"/>
          </a:p>
        </p:txBody>
      </p:sp>
      <p:sp>
        <p:nvSpPr>
          <p:cNvPr id="3" name="Subtitle 2"/>
          <p:cNvSpPr>
            <a:spLocks noGrp="1"/>
          </p:cNvSpPr>
          <p:nvPr>
            <p:ph type="subTitle" idx="1"/>
          </p:nvPr>
        </p:nvSpPr>
        <p:spPr>
          <a:xfrm>
            <a:off x="2181225" y="1752600"/>
            <a:ext cx="7648575" cy="1752600"/>
          </a:xfrm>
        </p:spPr>
        <p:txBody>
          <a:bodyPr/>
          <a:lstStyle/>
          <a:p>
            <a:r>
              <a:rPr lang="en-US" sz="2000" dirty="0">
                <a:solidFill>
                  <a:srgbClr val="000090"/>
                </a:solidFill>
              </a:rPr>
              <a:t>Populate as required. </a:t>
            </a:r>
            <a:endParaRPr lang="en-US" sz="2000" u="sng" dirty="0">
              <a:solidFill>
                <a:srgbClr val="000090"/>
              </a:solidFill>
            </a:endParaRPr>
          </a:p>
          <a:p>
            <a:endParaRPr lang="en-US" sz="2000" u="sng" dirty="0">
              <a:solidFill>
                <a:srgbClr val="000090"/>
              </a:solidFill>
            </a:endParaRPr>
          </a:p>
        </p:txBody>
      </p:sp>
    </p:spTree>
    <p:extLst>
      <p:ext uri="{BB962C8B-B14F-4D97-AF65-F5344CB8AC3E}">
        <p14:creationId xmlns:p14="http://schemas.microsoft.com/office/powerpoint/2010/main" val="2954050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F936833-3C34-51D4-4F01-0A459B982CEA}"/>
              </a:ext>
            </a:extLst>
          </p:cNvPr>
          <p:cNvSpPr txBox="1"/>
          <p:nvPr/>
        </p:nvSpPr>
        <p:spPr>
          <a:xfrm>
            <a:off x="0" y="1476375"/>
            <a:ext cx="12192000" cy="2862322"/>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rgbClr val="000090"/>
                </a:solidFill>
              </a:rPr>
              <a:t>Applicants are strongly encouraged to follow the suggested slide structure and provide the suggested inputs as closely as possible. Subsections that are not relevant may be excluded at the applicants’ discretion</a:t>
            </a:r>
          </a:p>
          <a:p>
            <a:pPr marL="285750" indent="-285750">
              <a:buFont typeface="Arial" panose="020B0604020202020204" pitchFamily="34" charset="0"/>
              <a:buChar char="•"/>
            </a:pPr>
            <a:endParaRPr lang="en-US" dirty="0">
              <a:solidFill>
                <a:srgbClr val="000090"/>
              </a:solidFill>
            </a:endParaRPr>
          </a:p>
          <a:p>
            <a:pPr marL="285750" indent="-285750">
              <a:buFont typeface="Arial" panose="020B0604020202020204" pitchFamily="34" charset="0"/>
              <a:buChar char="•"/>
            </a:pPr>
            <a:r>
              <a:rPr lang="en-US" dirty="0">
                <a:solidFill>
                  <a:srgbClr val="000090"/>
                </a:solidFill>
              </a:rPr>
              <a:t>Please use a minimum font size of 14</a:t>
            </a:r>
          </a:p>
          <a:p>
            <a:pPr marL="285750" indent="-285750">
              <a:buFont typeface="Arial" panose="020B0604020202020204" pitchFamily="34" charset="0"/>
              <a:buChar char="•"/>
            </a:pPr>
            <a:endParaRPr lang="en-US" dirty="0">
              <a:solidFill>
                <a:srgbClr val="000090"/>
              </a:solidFill>
            </a:endParaRPr>
          </a:p>
          <a:p>
            <a:pPr marL="285750" indent="-285750">
              <a:buFont typeface="Arial" panose="020B0604020202020204" pitchFamily="34" charset="0"/>
              <a:buChar char="•"/>
            </a:pPr>
            <a:r>
              <a:rPr lang="en-US" dirty="0">
                <a:solidFill>
                  <a:srgbClr val="000090"/>
                </a:solidFill>
              </a:rPr>
              <a:t>Applicants are strongly encouraged to keep the slide deck to a maximum of 20 slides during submission for application (excluding executive summary, title page and appendix)</a:t>
            </a:r>
          </a:p>
          <a:p>
            <a:pPr marL="285750" indent="-285750">
              <a:buFont typeface="Arial" panose="020B0604020202020204" pitchFamily="34" charset="0"/>
              <a:buChar char="•"/>
            </a:pPr>
            <a:endParaRPr lang="en-US" dirty="0">
              <a:solidFill>
                <a:srgbClr val="000090"/>
              </a:solidFill>
            </a:endParaRPr>
          </a:p>
          <a:p>
            <a:pPr marL="285750" indent="-285750">
              <a:buFont typeface="Arial" panose="020B0604020202020204" pitchFamily="34" charset="0"/>
              <a:buChar char="•"/>
            </a:pPr>
            <a:r>
              <a:rPr lang="en-US" dirty="0">
                <a:solidFill>
                  <a:srgbClr val="000090"/>
                </a:solidFill>
              </a:rPr>
              <a:t>Should applications be shortlisted for presentation to the Evaluation Panel, this slide deck may be the starting point/skeleton for the 10mins presentation, which can be edited as required before the presentation </a:t>
            </a:r>
          </a:p>
        </p:txBody>
      </p:sp>
      <p:sp>
        <p:nvSpPr>
          <p:cNvPr id="2" name="Rectangle 9">
            <a:extLst>
              <a:ext uri="{FF2B5EF4-FFF2-40B4-BE49-F238E27FC236}">
                <a16:creationId xmlns:a16="http://schemas.microsoft.com/office/drawing/2014/main" id="{90A9E695-D5D0-946B-72A1-9615672A15F9}"/>
              </a:ext>
            </a:extLst>
          </p:cNvPr>
          <p:cNvSpPr>
            <a:spLocks noChangeArrowheads="1"/>
          </p:cNvSpPr>
          <p:nvPr/>
        </p:nvSpPr>
        <p:spPr bwMode="auto">
          <a:xfrm>
            <a:off x="1900238" y="304800"/>
            <a:ext cx="8229600" cy="1143000"/>
          </a:xfrm>
          <a:prstGeom prst="rect">
            <a:avLst/>
          </a:prstGeom>
          <a:noFill/>
          <a:ln w="9525">
            <a:noFill/>
            <a:miter lim="800000"/>
            <a:headEnd/>
            <a:tailEnd/>
          </a:ln>
        </p:spPr>
        <p:txBody>
          <a:bodyPr anchor="ctr"/>
          <a:lstStyle/>
          <a:p>
            <a:pPr algn="ctr"/>
            <a:r>
              <a:rPr lang="en-GB" sz="2400" b="1" dirty="0">
                <a:solidFill>
                  <a:srgbClr val="000090"/>
                </a:solidFill>
              </a:rPr>
              <a:t>Notes</a:t>
            </a:r>
          </a:p>
        </p:txBody>
      </p:sp>
    </p:spTree>
    <p:extLst>
      <p:ext uri="{BB962C8B-B14F-4D97-AF65-F5344CB8AC3E}">
        <p14:creationId xmlns:p14="http://schemas.microsoft.com/office/powerpoint/2010/main" val="2866172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67AA8F6-9055-9080-7C0E-1B5AB8C31D4A}"/>
              </a:ext>
            </a:extLst>
          </p:cNvPr>
          <p:cNvGraphicFramePr>
            <a:graphicFrameLocks noGrp="1"/>
          </p:cNvGraphicFramePr>
          <p:nvPr>
            <p:extLst>
              <p:ext uri="{D42A27DB-BD31-4B8C-83A1-F6EECF244321}">
                <p14:modId xmlns:p14="http://schemas.microsoft.com/office/powerpoint/2010/main" val="2642378039"/>
              </p:ext>
            </p:extLst>
          </p:nvPr>
        </p:nvGraphicFramePr>
        <p:xfrm>
          <a:off x="9524" y="0"/>
          <a:ext cx="12182476" cy="6973148"/>
        </p:xfrm>
        <a:graphic>
          <a:graphicData uri="http://schemas.openxmlformats.org/drawingml/2006/table">
            <a:tbl>
              <a:tblPr firstRow="1" bandRow="1">
                <a:tableStyleId>{5C22544A-7EE6-4342-B048-85BDC9FD1C3A}</a:tableStyleId>
              </a:tblPr>
              <a:tblGrid>
                <a:gridCol w="6091238">
                  <a:extLst>
                    <a:ext uri="{9D8B030D-6E8A-4147-A177-3AD203B41FA5}">
                      <a16:colId xmlns:a16="http://schemas.microsoft.com/office/drawing/2014/main" val="1535458442"/>
                    </a:ext>
                  </a:extLst>
                </a:gridCol>
                <a:gridCol w="6091238">
                  <a:extLst>
                    <a:ext uri="{9D8B030D-6E8A-4147-A177-3AD203B41FA5}">
                      <a16:colId xmlns:a16="http://schemas.microsoft.com/office/drawing/2014/main" val="2255325298"/>
                    </a:ext>
                  </a:extLst>
                </a:gridCol>
              </a:tblGrid>
              <a:tr h="370840">
                <a:tc gridSpan="2">
                  <a:txBody>
                    <a:bodyPr/>
                    <a:lstStyle/>
                    <a:p>
                      <a:r>
                        <a:rPr lang="en-US" dirty="0"/>
                        <a:t>EXECUTIVE SUMMARY - &lt;Project Title&gt; *Please keep this to a </a:t>
                      </a:r>
                      <a:r>
                        <a:rPr lang="en-US" u="sng" dirty="0"/>
                        <a:t>single</a:t>
                      </a:r>
                      <a:r>
                        <a:rPr lang="en-US" u="none" dirty="0"/>
                        <a:t> slide</a:t>
                      </a:r>
                      <a:endParaRPr lang="en-US" dirty="0"/>
                    </a:p>
                  </a:txBody>
                  <a:tcPr>
                    <a:lnB w="19050" cap="flat" cmpd="sng" algn="ctr">
                      <a:solidFill>
                        <a:schemeClr val="tx1"/>
                      </a:solidFill>
                      <a:prstDash val="solid"/>
                      <a:round/>
                      <a:headEnd type="none" w="med" len="med"/>
                      <a:tailEnd type="none" w="med" len="med"/>
                    </a:lnB>
                    <a:solidFill>
                      <a:srgbClr val="0070C0"/>
                    </a:solidFill>
                  </a:tcPr>
                </a:tc>
                <a:tc hMerge="1">
                  <a:txBody>
                    <a:bodyPr/>
                    <a:lstStyle/>
                    <a:p>
                      <a:endParaRPr lang="en-US" dirty="0"/>
                    </a:p>
                  </a:txBody>
                  <a:tcPr/>
                </a:tc>
                <a:extLst>
                  <a:ext uri="{0D108BD9-81ED-4DB2-BD59-A6C34878D82A}">
                    <a16:rowId xmlns:a16="http://schemas.microsoft.com/office/drawing/2014/main" val="2406825092"/>
                  </a:ext>
                </a:extLst>
              </a:tr>
              <a:tr h="370840">
                <a:tc>
                  <a:txBody>
                    <a:bodyPr/>
                    <a:lstStyle/>
                    <a:p>
                      <a:r>
                        <a:rPr lang="en-US" b="1" dirty="0"/>
                        <a:t>Principle Investigator: </a:t>
                      </a:r>
                      <a:r>
                        <a:rPr lang="en-US" b="0" i="1" dirty="0"/>
                        <a:t>Name (HC/HI)</a:t>
                      </a:r>
                      <a:endParaRPr lang="en-US" b="1" dirty="0"/>
                    </a:p>
                  </a:txBody>
                  <a:tcPr>
                    <a:lnT w="19050" cap="flat" cmpd="sng" algn="ctr">
                      <a:solidFill>
                        <a:schemeClr val="tx1"/>
                      </a:solidFill>
                      <a:prstDash val="solid"/>
                      <a:round/>
                      <a:headEnd type="none" w="med" len="med"/>
                      <a:tailEnd type="none" w="med" len="med"/>
                    </a:lnT>
                    <a:solidFill>
                      <a:schemeClr val="bg1"/>
                    </a:solidFill>
                  </a:tcPr>
                </a:tc>
                <a:tc rowSpan="3">
                  <a:txBody>
                    <a:bodyPr/>
                    <a:lstStyle/>
                    <a:p>
                      <a:r>
                        <a:rPr lang="en-US" b="1" dirty="0"/>
                        <a:t>Team: </a:t>
                      </a:r>
                      <a:r>
                        <a:rPr lang="en-US" b="0" i="1" dirty="0"/>
                        <a:t>Name 1 (Institution), Name 2 (Institution)</a:t>
                      </a:r>
                    </a:p>
                    <a:p>
                      <a:r>
                        <a:rPr lang="en-US" b="1" dirty="0"/>
                        <a:t>       </a:t>
                      </a:r>
                      <a:r>
                        <a:rPr lang="en-US" b="0" i="1" dirty="0"/>
                        <a:t>or Institution: Name1, Name 2</a:t>
                      </a:r>
                      <a:r>
                        <a:rPr lang="en-US" b="1" dirty="0"/>
                        <a:t>      </a:t>
                      </a:r>
                    </a:p>
                  </a:txBody>
                  <a:tcP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44679040"/>
                  </a:ext>
                </a:extLst>
              </a:tr>
              <a:tr h="370840">
                <a:tc>
                  <a:txBody>
                    <a:bodyPr/>
                    <a:lstStyle/>
                    <a:p>
                      <a:r>
                        <a:rPr lang="en-US" b="1" dirty="0"/>
                        <a:t>NHIC Reference ID: </a:t>
                      </a:r>
                      <a:r>
                        <a:rPr lang="en-US" b="0" i="1" dirty="0"/>
                        <a:t>NHIC-I2D-XXXXXX</a:t>
                      </a:r>
                      <a:endParaRPr lang="en-US" b="1" dirty="0"/>
                    </a:p>
                  </a:txBody>
                  <a:tcPr>
                    <a:solidFill>
                      <a:schemeClr val="bg1"/>
                    </a:solidFill>
                  </a:tcPr>
                </a:tc>
                <a:tc vMerge="1">
                  <a:txBody>
                    <a:bodyPr/>
                    <a:lstStyle/>
                    <a:p>
                      <a:endParaRPr lang="en-US" dirty="0"/>
                    </a:p>
                  </a:txBody>
                  <a:tcPr>
                    <a:solidFill>
                      <a:schemeClr val="bg1"/>
                    </a:solidFill>
                  </a:tcPr>
                </a:tc>
                <a:extLst>
                  <a:ext uri="{0D108BD9-81ED-4DB2-BD59-A6C34878D82A}">
                    <a16:rowId xmlns:a16="http://schemas.microsoft.com/office/drawing/2014/main" val="2093831539"/>
                  </a:ext>
                </a:extLst>
              </a:tr>
              <a:tr h="370840">
                <a:tc>
                  <a:txBody>
                    <a:bodyPr/>
                    <a:lstStyle/>
                    <a:p>
                      <a:r>
                        <a:rPr lang="en-US" b="1" dirty="0"/>
                        <a:t>Amount Requested: </a:t>
                      </a:r>
                      <a:r>
                        <a:rPr lang="en-US" b="0" i="1" dirty="0"/>
                        <a:t>S$X00,000</a:t>
                      </a:r>
                      <a:endParaRPr lang="en-US" b="1" dirty="0"/>
                    </a:p>
                  </a:txBody>
                  <a:tcPr>
                    <a:lnB w="19050" cap="flat" cmpd="sng" algn="ctr">
                      <a:solidFill>
                        <a:schemeClr val="tx1"/>
                      </a:solidFill>
                      <a:prstDash val="solid"/>
                      <a:round/>
                      <a:headEnd type="none" w="med" len="med"/>
                      <a:tailEnd type="none" w="med" len="med"/>
                    </a:lnB>
                    <a:solidFill>
                      <a:schemeClr val="bg1"/>
                    </a:solidFill>
                  </a:tcPr>
                </a:tc>
                <a:tc vMerge="1">
                  <a:txBody>
                    <a:bodyPr/>
                    <a:lstStyle/>
                    <a:p>
                      <a:endParaRPr lang="en-US" dirty="0"/>
                    </a:p>
                  </a:txBody>
                  <a:tcPr>
                    <a:lnT w="1905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683677889"/>
                  </a:ext>
                </a:extLst>
              </a:tr>
              <a:tr h="2250440">
                <a:tc gridSpan="2">
                  <a:txBody>
                    <a:bodyPr/>
                    <a:lstStyle/>
                    <a:p>
                      <a:r>
                        <a:rPr lang="en-US" b="1" dirty="0"/>
                        <a:t>Project Summary</a:t>
                      </a:r>
                    </a:p>
                  </a:txBody>
                  <a:tcPr>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hMerge="1">
                  <a:txBody>
                    <a:bodyPr/>
                    <a:lstStyle/>
                    <a:p>
                      <a:endParaRPr lang="en-US" b="1"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2245473"/>
                  </a:ext>
                </a:extLst>
              </a:tr>
              <a:tr h="1447800">
                <a:tc gridSpan="2">
                  <a:txBody>
                    <a:bodyPr/>
                    <a:lstStyle/>
                    <a:p>
                      <a:r>
                        <a:rPr lang="en-US" b="1" dirty="0"/>
                        <a:t>Development Plan and Deliverables</a:t>
                      </a:r>
                    </a:p>
                  </a:txBody>
                  <a:tcPr>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hMerge="1">
                  <a:txBody>
                    <a:bodyPr/>
                    <a:lstStyle/>
                    <a:p>
                      <a:endParaRPr lang="en-US" b="1" dirty="0"/>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48771854"/>
                  </a:ext>
                </a:extLst>
              </a:tr>
              <a:tr h="8957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Healthcare Impact</a:t>
                      </a:r>
                    </a:p>
                  </a:txBody>
                  <a:tcP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rowSpan="2">
                  <a:txBody>
                    <a:bodyPr/>
                    <a:lstStyle/>
                    <a:p>
                      <a:r>
                        <a:rPr lang="en-US" b="1" dirty="0"/>
                        <a:t>Market and Commercial Plan</a:t>
                      </a:r>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72010692"/>
                  </a:ext>
                </a:extLst>
              </a:tr>
              <a:tr h="8957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Regulatory Pathway</a:t>
                      </a:r>
                    </a:p>
                    <a:p>
                      <a:endParaRPr lang="en-US" b="1" dirty="0"/>
                    </a:p>
                  </a:txBody>
                  <a:tcP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extLst>
                  <a:ext uri="{0D108BD9-81ED-4DB2-BD59-A6C34878D82A}">
                    <a16:rowId xmlns:a16="http://schemas.microsoft.com/office/drawing/2014/main" val="3538600889"/>
                  </a:ext>
                </a:extLst>
              </a:tr>
            </a:tbl>
          </a:graphicData>
        </a:graphic>
      </p:graphicFrame>
      <p:sp>
        <p:nvSpPr>
          <p:cNvPr id="4" name="TextBox 3">
            <a:extLst>
              <a:ext uri="{FF2B5EF4-FFF2-40B4-BE49-F238E27FC236}">
                <a16:creationId xmlns:a16="http://schemas.microsoft.com/office/drawing/2014/main" id="{C4AD6B76-F1DE-8290-81B8-F6E90B589BBD}"/>
              </a:ext>
            </a:extLst>
          </p:cNvPr>
          <p:cNvSpPr txBox="1"/>
          <p:nvPr/>
        </p:nvSpPr>
        <p:spPr>
          <a:xfrm>
            <a:off x="9524" y="1871742"/>
            <a:ext cx="9744076" cy="923330"/>
          </a:xfrm>
          <a:prstGeom prst="rect">
            <a:avLst/>
          </a:prstGeom>
          <a:noFill/>
        </p:spPr>
        <p:txBody>
          <a:bodyPr wrap="square" rtlCol="0">
            <a:spAutoFit/>
          </a:bodyPr>
          <a:lstStyle/>
          <a:p>
            <a:pPr marL="285750" indent="-285750">
              <a:buFont typeface="Arial" panose="020B0604020202020204" pitchFamily="34" charset="0"/>
              <a:buChar char="•"/>
            </a:pPr>
            <a:r>
              <a:rPr lang="en-US" dirty="0"/>
              <a:t>Problem Statement:</a:t>
            </a:r>
          </a:p>
          <a:p>
            <a:pPr marL="285750" indent="-285750">
              <a:buFont typeface="Arial" panose="020B0604020202020204" pitchFamily="34" charset="0"/>
              <a:buChar char="•"/>
            </a:pPr>
            <a:r>
              <a:rPr lang="en-US" dirty="0"/>
              <a:t>Proposed Solution:</a:t>
            </a:r>
          </a:p>
          <a:p>
            <a:pPr marL="285750" indent="-285750">
              <a:buFont typeface="Arial" panose="020B0604020202020204" pitchFamily="34" charset="0"/>
              <a:buChar char="•"/>
            </a:pPr>
            <a:r>
              <a:rPr lang="en-US" dirty="0"/>
              <a:t>Preliminary Data:</a:t>
            </a:r>
          </a:p>
        </p:txBody>
      </p:sp>
      <p:sp>
        <p:nvSpPr>
          <p:cNvPr id="5" name="Rectangle 4">
            <a:extLst>
              <a:ext uri="{FF2B5EF4-FFF2-40B4-BE49-F238E27FC236}">
                <a16:creationId xmlns:a16="http://schemas.microsoft.com/office/drawing/2014/main" id="{8053DCF6-3962-4874-9839-DB86077C1DF8}"/>
              </a:ext>
            </a:extLst>
          </p:cNvPr>
          <p:cNvSpPr/>
          <p:nvPr/>
        </p:nvSpPr>
        <p:spPr>
          <a:xfrm>
            <a:off x="9677400" y="1533307"/>
            <a:ext cx="2333624" cy="168986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Include Image Here</a:t>
            </a:r>
          </a:p>
        </p:txBody>
      </p:sp>
    </p:spTree>
    <p:extLst>
      <p:ext uri="{BB962C8B-B14F-4D97-AF65-F5344CB8AC3E}">
        <p14:creationId xmlns:p14="http://schemas.microsoft.com/office/powerpoint/2010/main" val="445691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ChangeArrowheads="1"/>
          </p:cNvSpPr>
          <p:nvPr/>
        </p:nvSpPr>
        <p:spPr bwMode="auto">
          <a:xfrm>
            <a:off x="1900238" y="304800"/>
            <a:ext cx="8229600" cy="1143000"/>
          </a:xfrm>
          <a:prstGeom prst="rect">
            <a:avLst/>
          </a:prstGeom>
          <a:noFill/>
          <a:ln w="9525">
            <a:noFill/>
            <a:miter lim="800000"/>
            <a:headEnd/>
            <a:tailEnd/>
          </a:ln>
        </p:spPr>
        <p:txBody>
          <a:bodyPr anchor="ctr"/>
          <a:lstStyle/>
          <a:p>
            <a:pPr algn="ctr"/>
            <a:r>
              <a:rPr lang="en-GB" sz="2400" b="1" dirty="0">
                <a:solidFill>
                  <a:srgbClr val="000090"/>
                </a:solidFill>
              </a:rPr>
              <a:t>Project Title</a:t>
            </a:r>
          </a:p>
        </p:txBody>
      </p:sp>
      <p:sp>
        <p:nvSpPr>
          <p:cNvPr id="2051" name="Rectangle 11"/>
          <p:cNvSpPr>
            <a:spLocks noChangeArrowheads="1"/>
          </p:cNvSpPr>
          <p:nvPr/>
        </p:nvSpPr>
        <p:spPr bwMode="auto">
          <a:xfrm>
            <a:off x="2362200" y="1279536"/>
            <a:ext cx="7543800" cy="3262432"/>
          </a:xfrm>
          <a:prstGeom prst="rect">
            <a:avLst/>
          </a:prstGeom>
          <a:noFill/>
          <a:ln w="9525">
            <a:noFill/>
            <a:miter lim="800000"/>
            <a:headEnd/>
            <a:tailEnd/>
          </a:ln>
        </p:spPr>
        <p:txBody>
          <a:bodyPr wrap="square" anchor="ctr">
            <a:spAutoFit/>
          </a:bodyPr>
          <a:lstStyle/>
          <a:p>
            <a:pPr eaLnBrk="0" hangingPunct="0"/>
            <a:r>
              <a:rPr lang="en-GB" altLang="zh-CN" sz="2000" dirty="0">
                <a:solidFill>
                  <a:srgbClr val="000090"/>
                </a:solidFill>
                <a:ea typeface="SimSun" pitchFamily="2" charset="-122"/>
              </a:rPr>
              <a:t>Team composition</a:t>
            </a:r>
          </a:p>
          <a:p>
            <a:pPr marL="342900" indent="-342900" eaLnBrk="0" hangingPunct="0">
              <a:buFont typeface="Arial"/>
              <a:buChar char="•"/>
            </a:pPr>
            <a:r>
              <a:rPr lang="en-GB" altLang="zh-CN" dirty="0">
                <a:solidFill>
                  <a:srgbClr val="000090"/>
                </a:solidFill>
                <a:ea typeface="SimSun" pitchFamily="2" charset="-122"/>
              </a:rPr>
              <a:t>Brief overview of Team/Institution</a:t>
            </a:r>
          </a:p>
          <a:p>
            <a:pPr marL="342900" indent="-342900" eaLnBrk="0" hangingPunct="0">
              <a:buFont typeface="Arial"/>
              <a:buChar char="•"/>
            </a:pPr>
            <a:r>
              <a:rPr lang="en-GB" altLang="zh-CN" dirty="0">
                <a:solidFill>
                  <a:srgbClr val="000090"/>
                </a:solidFill>
                <a:ea typeface="SimSun" pitchFamily="2" charset="-122"/>
              </a:rPr>
              <a:t>Role of each team member (and partner if relevant)</a:t>
            </a:r>
          </a:p>
          <a:p>
            <a:pPr eaLnBrk="0" hangingPunct="0"/>
            <a:endParaRPr lang="en-GB" altLang="zh-CN" sz="2000" dirty="0">
              <a:ea typeface="SimSun" pitchFamily="2" charset="-122"/>
            </a:endParaRPr>
          </a:p>
          <a:p>
            <a:pPr eaLnBrk="0" hangingPunct="0"/>
            <a:r>
              <a:rPr lang="en-GB" altLang="zh-CN" sz="2000" dirty="0">
                <a:solidFill>
                  <a:srgbClr val="000090"/>
                </a:solidFill>
                <a:ea typeface="SimSun" pitchFamily="2" charset="-122"/>
              </a:rPr>
              <a:t>Indicate Technology Archetype: High/Medium/Low Risk</a:t>
            </a:r>
          </a:p>
          <a:p>
            <a:pPr marL="342900" indent="-342900" eaLnBrk="0" hangingPunct="0">
              <a:buFont typeface="Arial"/>
              <a:buChar char="•"/>
            </a:pPr>
            <a:r>
              <a:rPr lang="en-GB" altLang="zh-CN" dirty="0">
                <a:solidFill>
                  <a:srgbClr val="000090"/>
                </a:solidFill>
                <a:ea typeface="SimSun" pitchFamily="2" charset="-122"/>
              </a:rPr>
              <a:t>Based on the following factors:</a:t>
            </a:r>
          </a:p>
          <a:p>
            <a:pPr marL="342900" indent="-342900" eaLnBrk="0" hangingPunct="0">
              <a:buFont typeface="Arial"/>
              <a:buChar char="•"/>
            </a:pPr>
            <a:r>
              <a:rPr lang="en-GB" altLang="zh-CN" dirty="0">
                <a:solidFill>
                  <a:srgbClr val="000090"/>
                </a:solidFill>
                <a:ea typeface="SimSun" pitchFamily="2" charset="-122"/>
              </a:rPr>
              <a:t>Resources Required</a:t>
            </a:r>
          </a:p>
          <a:p>
            <a:pPr marL="342900" indent="-342900" eaLnBrk="0" hangingPunct="0">
              <a:buFont typeface="Arial"/>
              <a:buChar char="•"/>
            </a:pPr>
            <a:r>
              <a:rPr lang="en-GB" altLang="zh-CN" dirty="0">
                <a:solidFill>
                  <a:srgbClr val="000090"/>
                </a:solidFill>
                <a:ea typeface="SimSun" pitchFamily="2" charset="-122"/>
              </a:rPr>
              <a:t>Regulatory Pathway</a:t>
            </a:r>
          </a:p>
          <a:p>
            <a:pPr marL="342900" indent="-342900" eaLnBrk="0" hangingPunct="0">
              <a:buFont typeface="Arial"/>
              <a:buChar char="•"/>
            </a:pPr>
            <a:r>
              <a:rPr lang="en-GB" altLang="zh-CN" dirty="0">
                <a:solidFill>
                  <a:srgbClr val="000090"/>
                </a:solidFill>
                <a:ea typeface="SimSun" pitchFamily="2" charset="-122"/>
              </a:rPr>
              <a:t>Developmental Duration</a:t>
            </a:r>
          </a:p>
          <a:p>
            <a:pPr marL="342900" indent="-342900" eaLnBrk="0" hangingPunct="0">
              <a:buFont typeface="Arial"/>
              <a:buChar char="•"/>
            </a:pPr>
            <a:endParaRPr lang="en-GB" altLang="zh-CN" dirty="0">
              <a:solidFill>
                <a:srgbClr val="000090"/>
              </a:solidFill>
              <a:ea typeface="SimSun" pitchFamily="2" charset="-122"/>
            </a:endParaRPr>
          </a:p>
          <a:p>
            <a:pPr eaLnBrk="0" hangingPunct="0"/>
            <a:r>
              <a:rPr lang="en-GB" altLang="zh-CN" sz="2000" dirty="0">
                <a:solidFill>
                  <a:srgbClr val="000090"/>
                </a:solidFill>
                <a:ea typeface="SimSun" pitchFamily="2" charset="-122"/>
              </a:rPr>
              <a:t>Indicate readiness of technology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59F4E-1985-DE8C-2E08-4F9F9AF5E13C}"/>
            </a:ext>
          </a:extLst>
        </p:cNvPr>
        <p:cNvGrpSpPr/>
        <p:nvPr/>
      </p:nvGrpSpPr>
      <p:grpSpPr>
        <a:xfrm>
          <a:off x="0" y="0"/>
          <a:ext cx="0" cy="0"/>
          <a:chOff x="0" y="0"/>
          <a:chExt cx="0" cy="0"/>
        </a:xfrm>
      </p:grpSpPr>
      <p:sp>
        <p:nvSpPr>
          <p:cNvPr id="3074" name="Rectangle 2">
            <a:extLst>
              <a:ext uri="{FF2B5EF4-FFF2-40B4-BE49-F238E27FC236}">
                <a16:creationId xmlns:a16="http://schemas.microsoft.com/office/drawing/2014/main" id="{FB86A7EE-064F-2327-7A3F-C74EFD2E80CE}"/>
              </a:ext>
            </a:extLst>
          </p:cNvPr>
          <p:cNvSpPr>
            <a:spLocks noChangeArrowheads="1"/>
          </p:cNvSpPr>
          <p:nvPr/>
        </p:nvSpPr>
        <p:spPr bwMode="auto">
          <a:xfrm>
            <a:off x="2209800" y="457200"/>
            <a:ext cx="7772400" cy="762000"/>
          </a:xfrm>
          <a:prstGeom prst="rect">
            <a:avLst/>
          </a:prstGeom>
          <a:noFill/>
          <a:ln w="9525">
            <a:noFill/>
            <a:miter lim="800000"/>
            <a:headEnd/>
            <a:tailEnd/>
          </a:ln>
        </p:spPr>
        <p:txBody>
          <a:bodyPr anchor="ctr"/>
          <a:lstStyle/>
          <a:p>
            <a:pPr algn="ctr"/>
            <a:r>
              <a:rPr lang="en-US" sz="2400" b="1" dirty="0">
                <a:solidFill>
                  <a:srgbClr val="000090"/>
                </a:solidFill>
              </a:rPr>
              <a:t>Background &amp; Clinical Need</a:t>
            </a:r>
            <a:endParaRPr lang="en-US" sz="2400" b="1" dirty="0">
              <a:solidFill>
                <a:schemeClr val="accent6"/>
              </a:solidFill>
            </a:endParaRPr>
          </a:p>
        </p:txBody>
      </p:sp>
      <p:sp>
        <p:nvSpPr>
          <p:cNvPr id="3075" name="Rectangle 8">
            <a:extLst>
              <a:ext uri="{FF2B5EF4-FFF2-40B4-BE49-F238E27FC236}">
                <a16:creationId xmlns:a16="http://schemas.microsoft.com/office/drawing/2014/main" id="{3D8502C5-5A0A-288F-3A8A-672629513A39}"/>
              </a:ext>
            </a:extLst>
          </p:cNvPr>
          <p:cNvSpPr>
            <a:spLocks noChangeArrowheads="1"/>
          </p:cNvSpPr>
          <p:nvPr/>
        </p:nvSpPr>
        <p:spPr bwMode="auto">
          <a:xfrm>
            <a:off x="2209800" y="1371600"/>
            <a:ext cx="7772400" cy="3733800"/>
          </a:xfrm>
          <a:prstGeom prst="rect">
            <a:avLst/>
          </a:prstGeom>
          <a:noFill/>
          <a:ln w="9525">
            <a:noFill/>
            <a:miter lim="800000"/>
            <a:headEnd/>
            <a:tailEnd/>
          </a:ln>
        </p:spPr>
        <p:txBody>
          <a:bodyPr/>
          <a:lstStyle/>
          <a:p>
            <a:pPr>
              <a:spcBef>
                <a:spcPct val="20000"/>
              </a:spcBef>
            </a:pPr>
            <a:r>
              <a:rPr lang="en-GB" dirty="0">
                <a:solidFill>
                  <a:srgbClr val="000090"/>
                </a:solidFill>
              </a:rPr>
              <a:t>Clinical Indication &amp; Need</a:t>
            </a:r>
          </a:p>
          <a:p>
            <a:pPr marL="285750" indent="-285750">
              <a:spcBef>
                <a:spcPct val="20000"/>
              </a:spcBef>
              <a:buFont typeface="Arial" panose="020B0604020202020204" pitchFamily="34" charset="0"/>
              <a:buChar char="•"/>
            </a:pPr>
            <a:r>
              <a:rPr lang="en-GB" dirty="0">
                <a:solidFill>
                  <a:srgbClr val="000090"/>
                </a:solidFill>
              </a:rPr>
              <a:t>Describe the significance of the clinical indication and clinical unmet need the proposed technology will address</a:t>
            </a:r>
          </a:p>
          <a:p>
            <a:pPr marL="285750" indent="-285750">
              <a:spcBef>
                <a:spcPct val="20000"/>
              </a:spcBef>
              <a:buFont typeface="Arial" panose="020B0604020202020204" pitchFamily="34" charset="0"/>
              <a:buChar char="•"/>
            </a:pPr>
            <a:r>
              <a:rPr lang="en-GB" dirty="0">
                <a:solidFill>
                  <a:srgbClr val="000090"/>
                </a:solidFill>
              </a:rPr>
              <a:t>Include target patient(s), incidence and/or prevalence data and the associated economic burden (e.g. healthcare costs)</a:t>
            </a:r>
          </a:p>
          <a:p>
            <a:pPr>
              <a:spcBef>
                <a:spcPct val="20000"/>
              </a:spcBef>
              <a:buFontTx/>
              <a:buChar char="•"/>
            </a:pPr>
            <a:endParaRPr lang="en-GB" sz="2000" dirty="0">
              <a:solidFill>
                <a:srgbClr val="000090"/>
              </a:solidFill>
            </a:endParaRPr>
          </a:p>
          <a:p>
            <a:pPr>
              <a:spcBef>
                <a:spcPct val="20000"/>
              </a:spcBef>
            </a:pPr>
            <a:r>
              <a:rPr lang="en-GB" dirty="0">
                <a:solidFill>
                  <a:srgbClr val="000090"/>
                </a:solidFill>
              </a:rPr>
              <a:t>Current Standard of Care</a:t>
            </a:r>
          </a:p>
          <a:p>
            <a:pPr marL="285750" indent="-285750">
              <a:spcBef>
                <a:spcPct val="20000"/>
              </a:spcBef>
              <a:buFont typeface="Arial"/>
              <a:buChar char="•"/>
            </a:pPr>
            <a:r>
              <a:rPr lang="en-GB" dirty="0">
                <a:solidFill>
                  <a:srgbClr val="000090"/>
                </a:solidFill>
              </a:rPr>
              <a:t>Describe standard of care and the gaps of current methods</a:t>
            </a:r>
          </a:p>
          <a:p>
            <a:pPr>
              <a:spcBef>
                <a:spcPct val="20000"/>
              </a:spcBef>
              <a:buFontTx/>
              <a:buChar char="•"/>
            </a:pPr>
            <a:endParaRPr lang="en-GB" sz="2000" dirty="0">
              <a:solidFill>
                <a:srgbClr val="000090"/>
              </a:solidFill>
            </a:endParaRPr>
          </a:p>
          <a:p>
            <a:pPr>
              <a:spcBef>
                <a:spcPct val="20000"/>
              </a:spcBef>
            </a:pPr>
            <a:endParaRPr lang="en-US" sz="2000" dirty="0">
              <a:solidFill>
                <a:srgbClr val="2D2D8A"/>
              </a:solidFill>
            </a:endParaRPr>
          </a:p>
          <a:p>
            <a:pPr>
              <a:spcBef>
                <a:spcPct val="20000"/>
              </a:spcBef>
              <a:buFontTx/>
              <a:buChar char="•"/>
            </a:pPr>
            <a:endParaRPr lang="en-US" sz="2000" dirty="0">
              <a:solidFill>
                <a:srgbClr val="2D2D8A"/>
              </a:solidFill>
            </a:endParaRPr>
          </a:p>
        </p:txBody>
      </p:sp>
    </p:spTree>
    <p:extLst>
      <p:ext uri="{BB962C8B-B14F-4D97-AF65-F5344CB8AC3E}">
        <p14:creationId xmlns:p14="http://schemas.microsoft.com/office/powerpoint/2010/main" val="3829873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89247-06D6-F552-2933-EF30C74C63A9}"/>
            </a:ext>
          </a:extLst>
        </p:cNvPr>
        <p:cNvGrpSpPr/>
        <p:nvPr/>
      </p:nvGrpSpPr>
      <p:grpSpPr>
        <a:xfrm>
          <a:off x="0" y="0"/>
          <a:ext cx="0" cy="0"/>
          <a:chOff x="0" y="0"/>
          <a:chExt cx="0" cy="0"/>
        </a:xfrm>
      </p:grpSpPr>
      <p:sp>
        <p:nvSpPr>
          <p:cNvPr id="3074" name="Rectangle 2">
            <a:extLst>
              <a:ext uri="{FF2B5EF4-FFF2-40B4-BE49-F238E27FC236}">
                <a16:creationId xmlns:a16="http://schemas.microsoft.com/office/drawing/2014/main" id="{32233BFA-372B-2503-A929-6A6665A9F6C3}"/>
              </a:ext>
            </a:extLst>
          </p:cNvPr>
          <p:cNvSpPr>
            <a:spLocks noChangeArrowheads="1"/>
          </p:cNvSpPr>
          <p:nvPr/>
        </p:nvSpPr>
        <p:spPr bwMode="auto">
          <a:xfrm>
            <a:off x="2209800" y="457200"/>
            <a:ext cx="7772400" cy="762000"/>
          </a:xfrm>
          <a:prstGeom prst="rect">
            <a:avLst/>
          </a:prstGeom>
          <a:noFill/>
          <a:ln w="9525">
            <a:noFill/>
            <a:miter lim="800000"/>
            <a:headEnd/>
            <a:tailEnd/>
          </a:ln>
        </p:spPr>
        <p:txBody>
          <a:bodyPr anchor="ctr"/>
          <a:lstStyle/>
          <a:p>
            <a:pPr algn="ctr"/>
            <a:r>
              <a:rPr lang="en-US" sz="2400" b="1" dirty="0">
                <a:solidFill>
                  <a:srgbClr val="000090"/>
                </a:solidFill>
              </a:rPr>
              <a:t>Proposed Technology*</a:t>
            </a:r>
            <a:endParaRPr lang="en-US" sz="2400" b="1" dirty="0">
              <a:solidFill>
                <a:schemeClr val="accent6"/>
              </a:solidFill>
            </a:endParaRPr>
          </a:p>
        </p:txBody>
      </p:sp>
      <p:sp>
        <p:nvSpPr>
          <p:cNvPr id="3075" name="Rectangle 8">
            <a:extLst>
              <a:ext uri="{FF2B5EF4-FFF2-40B4-BE49-F238E27FC236}">
                <a16:creationId xmlns:a16="http://schemas.microsoft.com/office/drawing/2014/main" id="{A5D0EB8E-42A2-3ECA-048D-E0D6EC0B5AE4}"/>
              </a:ext>
            </a:extLst>
          </p:cNvPr>
          <p:cNvSpPr>
            <a:spLocks noChangeArrowheads="1"/>
          </p:cNvSpPr>
          <p:nvPr/>
        </p:nvSpPr>
        <p:spPr bwMode="auto">
          <a:xfrm>
            <a:off x="2209800" y="1371600"/>
            <a:ext cx="7772400" cy="3733800"/>
          </a:xfrm>
          <a:prstGeom prst="rect">
            <a:avLst/>
          </a:prstGeom>
          <a:noFill/>
          <a:ln w="9525">
            <a:noFill/>
            <a:miter lim="800000"/>
            <a:headEnd/>
            <a:tailEnd/>
          </a:ln>
        </p:spPr>
        <p:txBody>
          <a:bodyPr/>
          <a:lstStyle/>
          <a:p>
            <a:pPr>
              <a:spcBef>
                <a:spcPct val="20000"/>
              </a:spcBef>
            </a:pPr>
            <a:r>
              <a:rPr lang="en-GB" dirty="0">
                <a:solidFill>
                  <a:srgbClr val="000090"/>
                </a:solidFill>
              </a:rPr>
              <a:t>Summarised Description</a:t>
            </a:r>
          </a:p>
          <a:p>
            <a:pPr marL="285750" indent="-285750">
              <a:spcBef>
                <a:spcPct val="20000"/>
              </a:spcBef>
              <a:buFont typeface="Arial" panose="020B0604020202020204" pitchFamily="34" charset="0"/>
              <a:buChar char="•"/>
            </a:pPr>
            <a:r>
              <a:rPr lang="en-GB" dirty="0">
                <a:solidFill>
                  <a:srgbClr val="000090"/>
                </a:solidFill>
              </a:rPr>
              <a:t>Briefly describe the technology and how it works</a:t>
            </a:r>
          </a:p>
          <a:p>
            <a:pPr marL="285750" indent="-285750">
              <a:spcBef>
                <a:spcPct val="20000"/>
              </a:spcBef>
              <a:buFont typeface="Arial" panose="020B0604020202020204" pitchFamily="34" charset="0"/>
              <a:buChar char="•"/>
            </a:pPr>
            <a:r>
              <a:rPr lang="en-GB" dirty="0">
                <a:solidFill>
                  <a:srgbClr val="000090"/>
                </a:solidFill>
              </a:rPr>
              <a:t>How does the technology address the clinical need/gap</a:t>
            </a:r>
          </a:p>
          <a:p>
            <a:pPr>
              <a:spcBef>
                <a:spcPct val="20000"/>
              </a:spcBef>
              <a:buFontTx/>
              <a:buChar char="•"/>
            </a:pPr>
            <a:endParaRPr lang="en-GB" sz="2000" dirty="0">
              <a:solidFill>
                <a:srgbClr val="000090"/>
              </a:solidFill>
            </a:endParaRPr>
          </a:p>
          <a:p>
            <a:pPr>
              <a:spcBef>
                <a:spcPct val="20000"/>
              </a:spcBef>
            </a:pPr>
            <a:r>
              <a:rPr lang="en-GB" dirty="0">
                <a:solidFill>
                  <a:srgbClr val="000090"/>
                </a:solidFill>
              </a:rPr>
              <a:t>Preliminary Data</a:t>
            </a:r>
          </a:p>
          <a:p>
            <a:pPr marL="285750" indent="-285750">
              <a:spcBef>
                <a:spcPct val="20000"/>
              </a:spcBef>
              <a:buFont typeface="Arial"/>
              <a:buChar char="•"/>
            </a:pPr>
            <a:r>
              <a:rPr lang="en-GB" dirty="0">
                <a:solidFill>
                  <a:srgbClr val="000090"/>
                </a:solidFill>
              </a:rPr>
              <a:t>Summarise any preliminary data available for the technology</a:t>
            </a:r>
          </a:p>
          <a:p>
            <a:pPr marL="285750" indent="-285750">
              <a:spcBef>
                <a:spcPct val="20000"/>
              </a:spcBef>
              <a:buFont typeface="Arial"/>
              <a:buChar char="•"/>
            </a:pPr>
            <a:r>
              <a:rPr lang="en-US" dirty="0">
                <a:solidFill>
                  <a:srgbClr val="000090"/>
                </a:solidFill>
              </a:rPr>
              <a:t>Include any supporting data in appendix (e.g. publications, etc.); to be referred to only if asked by Panel in Q&amp;A</a:t>
            </a:r>
          </a:p>
          <a:p>
            <a:pPr marL="285750" indent="-285750">
              <a:spcBef>
                <a:spcPct val="20000"/>
              </a:spcBef>
              <a:buFont typeface="Arial"/>
              <a:buChar char="•"/>
            </a:pPr>
            <a:endParaRPr lang="en-GB" dirty="0">
              <a:solidFill>
                <a:srgbClr val="000090"/>
              </a:solidFill>
            </a:endParaRPr>
          </a:p>
          <a:p>
            <a:pPr>
              <a:spcBef>
                <a:spcPct val="20000"/>
              </a:spcBef>
            </a:pPr>
            <a:endParaRPr lang="en-GB" dirty="0">
              <a:solidFill>
                <a:srgbClr val="000090"/>
              </a:solidFill>
            </a:endParaRPr>
          </a:p>
          <a:p>
            <a:pPr>
              <a:spcBef>
                <a:spcPct val="20000"/>
              </a:spcBef>
              <a:buFontTx/>
              <a:buChar char="•"/>
            </a:pPr>
            <a:endParaRPr lang="en-GB" sz="2000" dirty="0">
              <a:solidFill>
                <a:srgbClr val="000090"/>
              </a:solidFill>
            </a:endParaRPr>
          </a:p>
          <a:p>
            <a:pPr>
              <a:spcBef>
                <a:spcPct val="20000"/>
              </a:spcBef>
            </a:pPr>
            <a:endParaRPr lang="en-US" sz="2000" dirty="0">
              <a:solidFill>
                <a:srgbClr val="2D2D8A"/>
              </a:solidFill>
            </a:endParaRPr>
          </a:p>
          <a:p>
            <a:pPr>
              <a:spcBef>
                <a:spcPct val="20000"/>
              </a:spcBef>
              <a:buFontTx/>
              <a:buChar char="•"/>
            </a:pPr>
            <a:endParaRPr lang="en-US" sz="2000" dirty="0">
              <a:solidFill>
                <a:srgbClr val="2D2D8A"/>
              </a:solidFill>
            </a:endParaRPr>
          </a:p>
        </p:txBody>
      </p:sp>
      <p:sp>
        <p:nvSpPr>
          <p:cNvPr id="2" name="TextBox 1">
            <a:extLst>
              <a:ext uri="{FF2B5EF4-FFF2-40B4-BE49-F238E27FC236}">
                <a16:creationId xmlns:a16="http://schemas.microsoft.com/office/drawing/2014/main" id="{248A1D8C-C939-BBF3-2E5F-70B68B66AC85}"/>
              </a:ext>
            </a:extLst>
          </p:cNvPr>
          <p:cNvSpPr txBox="1"/>
          <p:nvPr/>
        </p:nvSpPr>
        <p:spPr>
          <a:xfrm>
            <a:off x="0" y="6208931"/>
            <a:ext cx="12192000" cy="646331"/>
          </a:xfrm>
          <a:prstGeom prst="rect">
            <a:avLst/>
          </a:prstGeom>
          <a:noFill/>
        </p:spPr>
        <p:txBody>
          <a:bodyPr wrap="square" rtlCol="0">
            <a:spAutoFit/>
          </a:bodyPr>
          <a:lstStyle/>
          <a:p>
            <a:r>
              <a:rPr lang="en-US" dirty="0">
                <a:solidFill>
                  <a:srgbClr val="000090"/>
                </a:solidFill>
              </a:rPr>
              <a:t>*Note: This is meant to be a summarized description of the technology. For detailed descriptions for the technology, please include them in the technical write-up (word document) portion of the application form.</a:t>
            </a:r>
          </a:p>
        </p:txBody>
      </p:sp>
    </p:spTree>
    <p:extLst>
      <p:ext uri="{BB962C8B-B14F-4D97-AF65-F5344CB8AC3E}">
        <p14:creationId xmlns:p14="http://schemas.microsoft.com/office/powerpoint/2010/main" val="3995024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A3890-4556-E5D5-93D9-F7A2F899FDA0}"/>
            </a:ext>
          </a:extLst>
        </p:cNvPr>
        <p:cNvGrpSpPr/>
        <p:nvPr/>
      </p:nvGrpSpPr>
      <p:grpSpPr>
        <a:xfrm>
          <a:off x="0" y="0"/>
          <a:ext cx="0" cy="0"/>
          <a:chOff x="0" y="0"/>
          <a:chExt cx="0" cy="0"/>
        </a:xfrm>
      </p:grpSpPr>
      <p:sp>
        <p:nvSpPr>
          <p:cNvPr id="3074" name="Rectangle 2">
            <a:extLst>
              <a:ext uri="{FF2B5EF4-FFF2-40B4-BE49-F238E27FC236}">
                <a16:creationId xmlns:a16="http://schemas.microsoft.com/office/drawing/2014/main" id="{6E5BFEEC-9747-E98D-3703-B74B40E40EC3}"/>
              </a:ext>
            </a:extLst>
          </p:cNvPr>
          <p:cNvSpPr>
            <a:spLocks noChangeArrowheads="1"/>
          </p:cNvSpPr>
          <p:nvPr/>
        </p:nvSpPr>
        <p:spPr bwMode="auto">
          <a:xfrm>
            <a:off x="2209800" y="457200"/>
            <a:ext cx="7772400" cy="762000"/>
          </a:xfrm>
          <a:prstGeom prst="rect">
            <a:avLst/>
          </a:prstGeom>
          <a:noFill/>
          <a:ln w="9525">
            <a:noFill/>
            <a:miter lim="800000"/>
            <a:headEnd/>
            <a:tailEnd/>
          </a:ln>
        </p:spPr>
        <p:txBody>
          <a:bodyPr anchor="ctr"/>
          <a:lstStyle/>
          <a:p>
            <a:pPr algn="ctr"/>
            <a:r>
              <a:rPr lang="en-US" sz="2400" b="1" dirty="0">
                <a:solidFill>
                  <a:srgbClr val="000090"/>
                </a:solidFill>
              </a:rPr>
              <a:t>Development Roadmap*</a:t>
            </a:r>
            <a:endParaRPr lang="en-US" sz="2400" b="1" dirty="0">
              <a:solidFill>
                <a:schemeClr val="accent6"/>
              </a:solidFill>
            </a:endParaRPr>
          </a:p>
        </p:txBody>
      </p:sp>
      <p:sp>
        <p:nvSpPr>
          <p:cNvPr id="3075" name="Rectangle 8">
            <a:extLst>
              <a:ext uri="{FF2B5EF4-FFF2-40B4-BE49-F238E27FC236}">
                <a16:creationId xmlns:a16="http://schemas.microsoft.com/office/drawing/2014/main" id="{CE541190-2FC8-1789-8ADC-95C43229EDCE}"/>
              </a:ext>
            </a:extLst>
          </p:cNvPr>
          <p:cNvSpPr>
            <a:spLocks noChangeArrowheads="1"/>
          </p:cNvSpPr>
          <p:nvPr/>
        </p:nvSpPr>
        <p:spPr bwMode="auto">
          <a:xfrm>
            <a:off x="2209800" y="1371600"/>
            <a:ext cx="7772400" cy="3733800"/>
          </a:xfrm>
          <a:prstGeom prst="rect">
            <a:avLst/>
          </a:prstGeom>
          <a:noFill/>
          <a:ln w="9525">
            <a:noFill/>
            <a:miter lim="800000"/>
            <a:headEnd/>
            <a:tailEnd/>
          </a:ln>
        </p:spPr>
        <p:txBody>
          <a:bodyPr/>
          <a:lstStyle/>
          <a:p>
            <a:pPr marL="285750" indent="-285750">
              <a:spcBef>
                <a:spcPct val="20000"/>
              </a:spcBef>
              <a:buFont typeface="Arial"/>
              <a:buChar char="•"/>
            </a:pPr>
            <a:r>
              <a:rPr lang="en-GB" dirty="0">
                <a:solidFill>
                  <a:srgbClr val="000090"/>
                </a:solidFill>
              </a:rPr>
              <a:t>Summarise what will the development roadmap for the technology</a:t>
            </a:r>
          </a:p>
          <a:p>
            <a:pPr marL="742950" lvl="1" indent="-285750">
              <a:spcBef>
                <a:spcPct val="20000"/>
              </a:spcBef>
              <a:buFont typeface="Arial"/>
              <a:buChar char="•"/>
            </a:pPr>
            <a:r>
              <a:rPr lang="en-GB" dirty="0">
                <a:solidFill>
                  <a:srgbClr val="000090"/>
                </a:solidFill>
              </a:rPr>
              <a:t>Specify the deliverables that will be supported under this funding</a:t>
            </a:r>
          </a:p>
          <a:p>
            <a:pPr marL="285750" indent="-285750">
              <a:spcBef>
                <a:spcPct val="20000"/>
              </a:spcBef>
              <a:buFont typeface="Arial"/>
              <a:buChar char="•"/>
            </a:pPr>
            <a:r>
              <a:rPr lang="en-GB" dirty="0">
                <a:solidFill>
                  <a:srgbClr val="000090"/>
                </a:solidFill>
              </a:rPr>
              <a:t>If applicable, include which members/institutions will take the lead for each part of the plan</a:t>
            </a:r>
          </a:p>
          <a:p>
            <a:pPr>
              <a:spcBef>
                <a:spcPct val="20000"/>
              </a:spcBef>
              <a:buFontTx/>
              <a:buChar char="•"/>
            </a:pPr>
            <a:endParaRPr lang="en-GB" sz="2000" dirty="0">
              <a:solidFill>
                <a:srgbClr val="000090"/>
              </a:solidFill>
            </a:endParaRPr>
          </a:p>
          <a:p>
            <a:pPr>
              <a:spcBef>
                <a:spcPct val="20000"/>
              </a:spcBef>
            </a:pPr>
            <a:endParaRPr lang="en-US" sz="2000" dirty="0">
              <a:solidFill>
                <a:srgbClr val="2D2D8A"/>
              </a:solidFill>
            </a:endParaRPr>
          </a:p>
          <a:p>
            <a:pPr>
              <a:spcBef>
                <a:spcPct val="20000"/>
              </a:spcBef>
              <a:buFontTx/>
              <a:buChar char="•"/>
            </a:pPr>
            <a:endParaRPr lang="en-US" sz="2000" dirty="0">
              <a:solidFill>
                <a:srgbClr val="2D2D8A"/>
              </a:solidFill>
            </a:endParaRPr>
          </a:p>
        </p:txBody>
      </p:sp>
      <p:sp>
        <p:nvSpPr>
          <p:cNvPr id="2" name="TextBox 1">
            <a:extLst>
              <a:ext uri="{FF2B5EF4-FFF2-40B4-BE49-F238E27FC236}">
                <a16:creationId xmlns:a16="http://schemas.microsoft.com/office/drawing/2014/main" id="{1236BEBD-2E9A-9745-275E-69CFB863730A}"/>
              </a:ext>
            </a:extLst>
          </p:cNvPr>
          <p:cNvSpPr txBox="1"/>
          <p:nvPr/>
        </p:nvSpPr>
        <p:spPr>
          <a:xfrm>
            <a:off x="0" y="6248400"/>
            <a:ext cx="12192000" cy="646331"/>
          </a:xfrm>
          <a:prstGeom prst="rect">
            <a:avLst/>
          </a:prstGeom>
          <a:noFill/>
        </p:spPr>
        <p:txBody>
          <a:bodyPr wrap="square" rtlCol="0">
            <a:spAutoFit/>
          </a:bodyPr>
          <a:lstStyle/>
          <a:p>
            <a:r>
              <a:rPr lang="en-US" dirty="0">
                <a:solidFill>
                  <a:srgbClr val="000090"/>
                </a:solidFill>
              </a:rPr>
              <a:t>*Note: This is meant to be an overview of the development roadmap. Details of the development roadmap can be described in the technical write-up (word document) portion of the application form.</a:t>
            </a:r>
          </a:p>
        </p:txBody>
      </p:sp>
    </p:spTree>
    <p:extLst>
      <p:ext uri="{BB962C8B-B14F-4D97-AF65-F5344CB8AC3E}">
        <p14:creationId xmlns:p14="http://schemas.microsoft.com/office/powerpoint/2010/main" val="1915371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2209800" y="457200"/>
            <a:ext cx="7772400" cy="762000"/>
          </a:xfrm>
          <a:prstGeom prst="rect">
            <a:avLst/>
          </a:prstGeom>
          <a:noFill/>
          <a:ln w="9525">
            <a:noFill/>
            <a:miter lim="800000"/>
            <a:headEnd/>
            <a:tailEnd/>
          </a:ln>
        </p:spPr>
        <p:txBody>
          <a:bodyPr anchor="ctr"/>
          <a:lstStyle/>
          <a:p>
            <a:pPr algn="ctr"/>
            <a:r>
              <a:rPr lang="en-US" sz="2400" b="1" dirty="0">
                <a:solidFill>
                  <a:srgbClr val="000090"/>
                </a:solidFill>
              </a:rPr>
              <a:t>Competing Technologies</a:t>
            </a:r>
            <a:endParaRPr lang="en-US" sz="2400" b="1" dirty="0">
              <a:solidFill>
                <a:schemeClr val="accent6"/>
              </a:solidFill>
            </a:endParaRPr>
          </a:p>
        </p:txBody>
      </p:sp>
      <p:sp>
        <p:nvSpPr>
          <p:cNvPr id="3075" name="Rectangle 8"/>
          <p:cNvSpPr>
            <a:spLocks noChangeArrowheads="1"/>
          </p:cNvSpPr>
          <p:nvPr/>
        </p:nvSpPr>
        <p:spPr bwMode="auto">
          <a:xfrm>
            <a:off x="2209800" y="1371600"/>
            <a:ext cx="7772400" cy="3733800"/>
          </a:xfrm>
          <a:prstGeom prst="rect">
            <a:avLst/>
          </a:prstGeom>
          <a:noFill/>
          <a:ln w="9525">
            <a:noFill/>
            <a:miter lim="800000"/>
            <a:headEnd/>
            <a:tailEnd/>
          </a:ln>
        </p:spPr>
        <p:txBody>
          <a:bodyPr/>
          <a:lstStyle/>
          <a:p>
            <a:pPr marL="285750" indent="-285750">
              <a:spcBef>
                <a:spcPct val="20000"/>
              </a:spcBef>
              <a:buFont typeface="Arial"/>
              <a:buChar char="•"/>
            </a:pPr>
            <a:r>
              <a:rPr lang="en-GB" dirty="0">
                <a:solidFill>
                  <a:srgbClr val="000090"/>
                </a:solidFill>
              </a:rPr>
              <a:t>Describe currently available competing technologies in an easy-to-understand format</a:t>
            </a:r>
          </a:p>
          <a:p>
            <a:pPr marL="742950" lvl="1" indent="-285750">
              <a:spcBef>
                <a:spcPct val="20000"/>
              </a:spcBef>
              <a:buFont typeface="Arial"/>
              <a:buChar char="•"/>
            </a:pPr>
            <a:r>
              <a:rPr lang="en-GB" sz="1400" dirty="0">
                <a:solidFill>
                  <a:srgbClr val="000090"/>
                </a:solidFill>
              </a:rPr>
              <a:t>e.g. via a competitive analysis table</a:t>
            </a:r>
          </a:p>
          <a:p>
            <a:pPr marL="285750" indent="-285750">
              <a:spcBef>
                <a:spcPct val="20000"/>
              </a:spcBef>
              <a:buFont typeface="Arial"/>
              <a:buChar char="•"/>
            </a:pPr>
            <a:r>
              <a:rPr lang="en-GB" dirty="0">
                <a:solidFill>
                  <a:srgbClr val="000090"/>
                </a:solidFill>
              </a:rPr>
              <a:t>Describe the benefits of proposed technology over currently available alternatives</a:t>
            </a:r>
          </a:p>
          <a:p>
            <a:pPr>
              <a:spcBef>
                <a:spcPct val="20000"/>
              </a:spcBef>
              <a:buFontTx/>
              <a:buChar char="•"/>
            </a:pPr>
            <a:endParaRPr lang="en-GB" sz="2000" dirty="0">
              <a:solidFill>
                <a:srgbClr val="000090"/>
              </a:solidFill>
            </a:endParaRPr>
          </a:p>
          <a:p>
            <a:pPr>
              <a:spcBef>
                <a:spcPct val="20000"/>
              </a:spcBef>
            </a:pPr>
            <a:endParaRPr lang="en-US" sz="2000" dirty="0">
              <a:solidFill>
                <a:srgbClr val="2D2D8A"/>
              </a:solidFill>
            </a:endParaRPr>
          </a:p>
          <a:p>
            <a:pPr>
              <a:spcBef>
                <a:spcPct val="20000"/>
              </a:spcBef>
              <a:buFontTx/>
              <a:buChar char="•"/>
            </a:pPr>
            <a:endParaRPr lang="en-US" sz="2000" dirty="0">
              <a:solidFill>
                <a:srgbClr val="2D2D8A"/>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ED6E0-57CE-A50E-F053-62DF2A907E65}"/>
            </a:ext>
          </a:extLst>
        </p:cNvPr>
        <p:cNvGrpSpPr/>
        <p:nvPr/>
      </p:nvGrpSpPr>
      <p:grpSpPr>
        <a:xfrm>
          <a:off x="0" y="0"/>
          <a:ext cx="0" cy="0"/>
          <a:chOff x="0" y="0"/>
          <a:chExt cx="0" cy="0"/>
        </a:xfrm>
      </p:grpSpPr>
      <p:sp>
        <p:nvSpPr>
          <p:cNvPr id="3074" name="Rectangle 2">
            <a:extLst>
              <a:ext uri="{FF2B5EF4-FFF2-40B4-BE49-F238E27FC236}">
                <a16:creationId xmlns:a16="http://schemas.microsoft.com/office/drawing/2014/main" id="{BFD26106-DFE8-8099-84D9-6748D1A66A25}"/>
              </a:ext>
            </a:extLst>
          </p:cNvPr>
          <p:cNvSpPr>
            <a:spLocks noChangeArrowheads="1"/>
          </p:cNvSpPr>
          <p:nvPr/>
        </p:nvSpPr>
        <p:spPr bwMode="auto">
          <a:xfrm>
            <a:off x="2209800" y="457200"/>
            <a:ext cx="7772400" cy="762000"/>
          </a:xfrm>
          <a:prstGeom prst="rect">
            <a:avLst/>
          </a:prstGeom>
          <a:noFill/>
          <a:ln w="9525">
            <a:noFill/>
            <a:miter lim="800000"/>
            <a:headEnd/>
            <a:tailEnd/>
          </a:ln>
        </p:spPr>
        <p:txBody>
          <a:bodyPr anchor="ctr"/>
          <a:lstStyle/>
          <a:p>
            <a:pPr algn="ctr"/>
            <a:r>
              <a:rPr lang="en-US" sz="2400" b="1" dirty="0">
                <a:solidFill>
                  <a:srgbClr val="000090"/>
                </a:solidFill>
              </a:rPr>
              <a:t>Clinical Workflow</a:t>
            </a:r>
            <a:endParaRPr lang="en-US" sz="2400" b="1" dirty="0">
              <a:solidFill>
                <a:schemeClr val="accent6"/>
              </a:solidFill>
            </a:endParaRPr>
          </a:p>
        </p:txBody>
      </p:sp>
      <p:sp>
        <p:nvSpPr>
          <p:cNvPr id="3075" name="Rectangle 8">
            <a:extLst>
              <a:ext uri="{FF2B5EF4-FFF2-40B4-BE49-F238E27FC236}">
                <a16:creationId xmlns:a16="http://schemas.microsoft.com/office/drawing/2014/main" id="{4AE5613D-4D23-1ADE-CB98-7BA2E8D9D012}"/>
              </a:ext>
            </a:extLst>
          </p:cNvPr>
          <p:cNvSpPr>
            <a:spLocks noChangeArrowheads="1"/>
          </p:cNvSpPr>
          <p:nvPr/>
        </p:nvSpPr>
        <p:spPr bwMode="auto">
          <a:xfrm>
            <a:off x="2209800" y="1371600"/>
            <a:ext cx="7772400" cy="3733800"/>
          </a:xfrm>
          <a:prstGeom prst="rect">
            <a:avLst/>
          </a:prstGeom>
          <a:noFill/>
          <a:ln w="9525">
            <a:noFill/>
            <a:miter lim="800000"/>
            <a:headEnd/>
            <a:tailEnd/>
          </a:ln>
        </p:spPr>
        <p:txBody>
          <a:bodyPr/>
          <a:lstStyle/>
          <a:p>
            <a:pPr marL="285750" indent="-285750">
              <a:spcBef>
                <a:spcPct val="20000"/>
              </a:spcBef>
              <a:buFont typeface="Arial"/>
              <a:buChar char="•"/>
            </a:pPr>
            <a:r>
              <a:rPr lang="en-GB" dirty="0">
                <a:solidFill>
                  <a:srgbClr val="000090"/>
                </a:solidFill>
              </a:rPr>
              <a:t>Describe the current clinical workflow and where will the proposed technology be placed within the current workflow</a:t>
            </a:r>
          </a:p>
          <a:p>
            <a:pPr marL="285750" indent="-285750">
              <a:spcBef>
                <a:spcPct val="20000"/>
              </a:spcBef>
              <a:buFont typeface="Arial"/>
              <a:buChar char="•"/>
            </a:pPr>
            <a:r>
              <a:rPr lang="en-GB" dirty="0">
                <a:solidFill>
                  <a:srgbClr val="000090"/>
                </a:solidFill>
              </a:rPr>
              <a:t>How will current clinical workflow change if proposed solution is adopted</a:t>
            </a:r>
          </a:p>
          <a:p>
            <a:pPr marL="285750" indent="-285750">
              <a:spcBef>
                <a:spcPct val="20000"/>
              </a:spcBef>
              <a:buFont typeface="Arial"/>
              <a:buChar char="•"/>
            </a:pPr>
            <a:r>
              <a:rPr lang="en-GB" dirty="0">
                <a:solidFill>
                  <a:srgbClr val="000090"/>
                </a:solidFill>
              </a:rPr>
              <a:t>Do it in an easy-to-understand format (e.g. via a flowchart)</a:t>
            </a:r>
          </a:p>
          <a:p>
            <a:pPr marL="285750" indent="-285750">
              <a:spcBef>
                <a:spcPct val="20000"/>
              </a:spcBef>
              <a:buFont typeface="Arial"/>
              <a:buChar char="•"/>
            </a:pPr>
            <a:endParaRPr lang="en-GB" dirty="0">
              <a:solidFill>
                <a:srgbClr val="000090"/>
              </a:solidFill>
            </a:endParaRPr>
          </a:p>
          <a:p>
            <a:pPr>
              <a:spcBef>
                <a:spcPct val="20000"/>
              </a:spcBef>
            </a:pPr>
            <a:endParaRPr lang="en-GB" dirty="0">
              <a:solidFill>
                <a:srgbClr val="000090"/>
              </a:solidFill>
            </a:endParaRPr>
          </a:p>
          <a:p>
            <a:pPr marL="285750" indent="-285750">
              <a:spcBef>
                <a:spcPct val="20000"/>
              </a:spcBef>
              <a:buFont typeface="Arial"/>
              <a:buChar char="•"/>
            </a:pPr>
            <a:endParaRPr lang="en-GB" dirty="0">
              <a:solidFill>
                <a:srgbClr val="000090"/>
              </a:solidFill>
            </a:endParaRPr>
          </a:p>
          <a:p>
            <a:pPr>
              <a:spcBef>
                <a:spcPct val="20000"/>
              </a:spcBef>
              <a:buFontTx/>
              <a:buChar char="•"/>
            </a:pPr>
            <a:endParaRPr lang="en-GB" sz="2000" dirty="0">
              <a:solidFill>
                <a:srgbClr val="000090"/>
              </a:solidFill>
            </a:endParaRPr>
          </a:p>
          <a:p>
            <a:pPr>
              <a:spcBef>
                <a:spcPct val="20000"/>
              </a:spcBef>
            </a:pPr>
            <a:endParaRPr lang="en-US" sz="2000" dirty="0">
              <a:solidFill>
                <a:srgbClr val="2D2D8A"/>
              </a:solidFill>
            </a:endParaRPr>
          </a:p>
          <a:p>
            <a:pPr>
              <a:spcBef>
                <a:spcPct val="20000"/>
              </a:spcBef>
              <a:buFontTx/>
              <a:buChar char="•"/>
            </a:pPr>
            <a:endParaRPr lang="en-US" sz="2000" dirty="0">
              <a:solidFill>
                <a:srgbClr val="2D2D8A"/>
              </a:solidFill>
            </a:endParaRPr>
          </a:p>
        </p:txBody>
      </p:sp>
    </p:spTree>
    <p:extLst>
      <p:ext uri="{BB962C8B-B14F-4D97-AF65-F5344CB8AC3E}">
        <p14:creationId xmlns:p14="http://schemas.microsoft.com/office/powerpoint/2010/main" val="982185216"/>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1662</TotalTime>
  <Words>887</Words>
  <Application>Microsoft Office PowerPoint</Application>
  <PresentationFormat>Widescreen</PresentationFormat>
  <Paragraphs>122</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SimSun</vt:lpstr>
      <vt:lpstr>Aptos</vt:lpstr>
      <vt:lpstr>Arial</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SPRING Singapore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JTO3</dc:creator>
  <cp:lastModifiedBy>Shermaine Kwan Sook Mun (CRIS)</cp:lastModifiedBy>
  <cp:revision>71</cp:revision>
  <dcterms:created xsi:type="dcterms:W3CDTF">2008-07-31T08:34:40Z</dcterms:created>
  <dcterms:modified xsi:type="dcterms:W3CDTF">2026-06-11T07:03:25Z</dcterms:modified>
</cp:coreProperties>
</file>