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&#65279;<?xml version="1.0" encoding="utf-8" standalone="yes"?>
<Relationships xmlns="http://schemas.openxmlformats.org/package/2006/relationships">
  <Relationship Id="rId3" Type="http://schemas.openxmlformats.org/package/2006/relationships/metadata/core-properties" Target="docProps/core.xml" />
  <Relationship Id="rId2" Type="http://schemas.openxmlformats.org/package/2006/relationships/metadata/thumbnail" Target="docProps/thumbnail.jpeg" />
  <Relationship Id="rId1" Type="http://schemas.openxmlformats.org/officeDocument/2006/relationships/officeDocument" Target="ppt/presentation.xml" />
  <Relationship Id="rId5" Type="http://schemas.openxmlformats.org/officeDocument/2006/relationships/custom-properties" Target="docProps/custom.xml" />
  <Relationship Id="rId4" Type="http://schemas.openxmlformats.org/officeDocument/2006/relationships/extended-properties" Target="docProps/app.xml" 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507" r:id="rId5"/>
    <p:sldId id="515" r:id="rId6"/>
    <p:sldId id="2147476745" r:id="rId7"/>
    <p:sldId id="2147476746" r:id="rId8"/>
    <p:sldId id="214747674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3D5BE20-7A2B-4368-6577-8093482AC1E3}" name="Malisa Goh" initials="MG" userId="S::GOHQLM1@hq.a-star.edu.sg::cf7d4e80-e866-4e43-95bd-dcf4242ae3a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9D3DBB-2F1A-65F8-0051-526C7550C05E}" v="2" dt="2026-07-13T03:01:21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068" autoAdjust="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&#65279;<?xml version="1.0" encoding="utf-8" standalone="yes"?>
<Relationships xmlns="http://schemas.openxmlformats.org/package/2006/relationships">
  <Relationship Id="rId8" Type="http://schemas.openxmlformats.org/officeDocument/2006/relationships/slide" Target="slides/slide4.xml" />
  <Relationship Id="rId13" Type="http://schemas.openxmlformats.org/officeDocument/2006/relationships/viewProps" Target="viewProps.xml" />
  <Relationship Id="rId3" Type="http://schemas.openxmlformats.org/officeDocument/2006/relationships/customXml" Target="../customXml/item3.xml" />
  <Relationship Id="rId7" Type="http://schemas.openxmlformats.org/officeDocument/2006/relationships/slide" Target="slides/slide3.xml" />
  <Relationship Id="rId12" Type="http://schemas.openxmlformats.org/officeDocument/2006/relationships/presProps" Target="presProps.xml" />
  <Relationship Id="rId17" Type="http://schemas.microsoft.com/office/2018/10/relationships/authors" Target="authors.xml" />
  <Relationship Id="rId2" Type="http://schemas.openxmlformats.org/officeDocument/2006/relationships/customXml" Target="../customXml/item2.xml" />
  <Relationship Id="rId16" Type="http://schemas.microsoft.com/office/2015/10/relationships/revisionInfo" Target="revisionInfo.xml" />
  <Relationship Id="rId1" Type="http://schemas.openxmlformats.org/officeDocument/2006/relationships/customXml" Target="../customXml/item1.xml" />
  <Relationship Id="rId6" Type="http://schemas.openxmlformats.org/officeDocument/2006/relationships/slide" Target="slides/slide2.xml" />
  <Relationship Id="rId11" Type="http://schemas.openxmlformats.org/officeDocument/2006/relationships/handoutMaster" Target="handoutMasters/handoutMaster1.xml" />
  <Relationship Id="rId5" Type="http://schemas.openxmlformats.org/officeDocument/2006/relationships/slide" Target="slides/slide1.xml" />
  <Relationship Id="rId15" Type="http://schemas.openxmlformats.org/officeDocument/2006/relationships/tableStyles" Target="tableStyles.xml" />
  <Relationship Id="rId10" Type="http://schemas.openxmlformats.org/officeDocument/2006/relationships/notesMaster" Target="notesMasters/notesMaster1.xml" />
  <Relationship Id="rId4" Type="http://schemas.openxmlformats.org/officeDocument/2006/relationships/slideMaster" Target="slideMasters/slideMaster1.xml" />
  <Relationship Id="rId9" Type="http://schemas.openxmlformats.org/officeDocument/2006/relationships/slide" Target="slides/slide5.xml" />
  <Relationship Id="rId14" Type="http://schemas.openxmlformats.org/officeDocument/2006/relationships/theme" Target="theme/theme1.xml" />
</Relationships>
</file>

<file path=ppt/handoutMasters/_rels/handoutMaster1.xml.rels>&#65279;<?xml version="1.0" encoding="utf-8" standalone="yes"?>
<Relationships xmlns="http://schemas.openxmlformats.org/package/2006/relationships">
  <Relationship Id="rId1" Type="http://schemas.openxmlformats.org/officeDocument/2006/relationships/theme" Target="../theme/theme3.xml" />
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A6B0D7E-D2B5-9493-1CBB-9B2B3C75A32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C2D699-92CA-2A3E-6AFA-5F2633147C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66A7F-9E30-1945-AE3C-92589B98005C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93D489-41EF-3C6F-43D5-6BE5EE60FAB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3BB3F3-F5AF-B82A-35DA-D4640840E5E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DC8DF-B5AA-FB49-AD6E-0F21A893D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2976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&#65279;<?xml version="1.0" encoding="utf-8" standalone="yes"?>
<Relationships xmlns="http://schemas.openxmlformats.org/package/2006/relationships">
  <Relationship Id="rId1" Type="http://schemas.openxmlformats.org/officeDocument/2006/relationships/theme" Target="../theme/theme2.xml" 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DBAED-E3D7-474E-976A-25022204C19B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25B8C-2150-3048-BCF3-4ECBCEE5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84282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2.png" />
  <Relationship Id="rId2" Type="http://schemas.openxmlformats.org/officeDocument/2006/relationships/image" Target="../media/image1.jpeg" />
  <Relationship Id="rId1" Type="http://schemas.openxmlformats.org/officeDocument/2006/relationships/slideMaster" Target="../slideMasters/slideMaster1.xml" />
</Relationships>
</file>

<file path=ppt/slideLayouts/_rels/slideLayout10.xml.rels>&#65279;<?xml version="1.0" encoding="utf-8" standalone="yes"?>
<Relationships xmlns="http://schemas.openxmlformats.org/package/2006/relationships">
  <Relationship Id="rId2" Type="http://schemas.openxmlformats.org/officeDocument/2006/relationships/image" Target="../media/image8.emf" />
  <Relationship Id="rId1" Type="http://schemas.openxmlformats.org/officeDocument/2006/relationships/slideMaster" Target="../slideMasters/slideMaster1.xml" />
</Relationships>
</file>

<file path=ppt/slideLayouts/_rels/slideLayout11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11.png" />
  <Relationship Id="rId7" Type="http://schemas.openxmlformats.org/officeDocument/2006/relationships/image" Target="../media/image15.png" />
  <Relationship Id="rId2" Type="http://schemas.openxmlformats.org/officeDocument/2006/relationships/image" Target="../media/image10.png" />
  <Relationship Id="rId1" Type="http://schemas.openxmlformats.org/officeDocument/2006/relationships/slideMaster" Target="../slideMasters/slideMaster1.xml" />
  <Relationship Id="rId6" Type="http://schemas.openxmlformats.org/officeDocument/2006/relationships/image" Target="../media/image14.png" />
  <Relationship Id="rId5" Type="http://schemas.openxmlformats.org/officeDocument/2006/relationships/image" Target="../media/image13.png" />
  <Relationship Id="rId4" Type="http://schemas.openxmlformats.org/officeDocument/2006/relationships/image" Target="../media/image12.png" />
</Relationships>
</file>

<file path=ppt/slideLayouts/_rels/slideLayout2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2.png" />
  <Relationship Id="rId2" Type="http://schemas.openxmlformats.org/officeDocument/2006/relationships/image" Target="../media/image3.png" />
  <Relationship Id="rId1" Type="http://schemas.openxmlformats.org/officeDocument/2006/relationships/slideMaster" Target="../slideMasters/slideMaster1.xml" />
</Relationships>
</file>

<file path=ppt/slideLayouts/_rels/slideLayout3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5.png" />
  <Relationship Id="rId2" Type="http://schemas.openxmlformats.org/officeDocument/2006/relationships/image" Target="../media/image4.jpeg" />
  <Relationship Id="rId1" Type="http://schemas.openxmlformats.org/officeDocument/2006/relationships/slideMaster" Target="../slideMasters/slideMaster1.xml" />
</Relationships>
</file>

<file path=ppt/slideLayouts/_rels/slideLayout4.xml.rels>&#65279;<?xml version="1.0" encoding="utf-8" standalone="yes"?>
<Relationships xmlns="http://schemas.openxmlformats.org/package/2006/relationships">
  <Relationship Id="rId3" Type="http://schemas.openxmlformats.org/officeDocument/2006/relationships/image" Target="../media/image5.png" />
  <Relationship Id="rId2" Type="http://schemas.openxmlformats.org/officeDocument/2006/relationships/image" Target="../media/image6.jpeg" />
  <Relationship Id="rId1" Type="http://schemas.openxmlformats.org/officeDocument/2006/relationships/slideMaster" Target="../slideMasters/slideMaster1.xml" />
</Relationships>
</file>

<file path=ppt/slideLayouts/_rels/slideLayout5.xml.rels>&#65279;<?xml version="1.0" encoding="utf-8" standalone="yes"?>
<Relationships xmlns="http://schemas.openxmlformats.org/package/2006/relationships">
  <Relationship Id="rId2" Type="http://schemas.openxmlformats.org/officeDocument/2006/relationships/image" Target="../media/image7.png" />
  <Relationship Id="rId1" Type="http://schemas.openxmlformats.org/officeDocument/2006/relationships/slideMaster" Target="../slideMasters/slideMaster1.xml" />
</Relationships>
</file>

<file path=ppt/slideLayouts/_rels/slideLayout6.xml.rels>&#65279;<?xml version="1.0" encoding="utf-8" standalone="yes"?>
<Relationships xmlns="http://schemas.openxmlformats.org/package/2006/relationships">
  <Relationship Id="rId2" Type="http://schemas.openxmlformats.org/officeDocument/2006/relationships/image" Target="../media/image8.emf" />
  <Relationship Id="rId1" Type="http://schemas.openxmlformats.org/officeDocument/2006/relationships/slideMaster" Target="../slideMasters/slideMaster1.xml" />
</Relationships>
</file>

<file path=ppt/slideLayouts/_rels/slideLayout7.xml.rels>&#65279;<?xml version="1.0" encoding="utf-8" standalone="yes"?>
<Relationships xmlns="http://schemas.openxmlformats.org/package/2006/relationships">
  <Relationship Id="rId2" Type="http://schemas.openxmlformats.org/officeDocument/2006/relationships/image" Target="../media/image8.emf" />
  <Relationship Id="rId1" Type="http://schemas.openxmlformats.org/officeDocument/2006/relationships/slideMaster" Target="../slideMasters/slideMaster1.xml" />
</Relationships>
</file>

<file path=ppt/slideLayouts/_rels/slideLayout8.xml.rels>&#65279;<?xml version="1.0" encoding="utf-8" standalone="yes"?>
<Relationships xmlns="http://schemas.openxmlformats.org/package/2006/relationships">
  <Relationship Id="rId2" Type="http://schemas.openxmlformats.org/officeDocument/2006/relationships/image" Target="../media/image8.emf" />
  <Relationship Id="rId1" Type="http://schemas.openxmlformats.org/officeDocument/2006/relationships/slideMaster" Target="../slideMasters/slideMaster1.xml" />
</Relationships>
</file>

<file path=ppt/slideLayouts/_rels/slideLayout9.xml.rels>&#65279;<?xml version="1.0" encoding="utf-8" standalone="yes"?>
<Relationships xmlns="http://schemas.openxmlformats.org/package/2006/relationships">
  <Relationship Id="rId2" Type="http://schemas.openxmlformats.org/officeDocument/2006/relationships/image" Target="../media/image9.png" />
  <Relationship Id="rId1" Type="http://schemas.openxmlformats.org/officeDocument/2006/relationships/slideMaster" Target="../slideMasters/slideMaster1.xml" 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8200281B-C001-A439-94C7-A8CF88C970DC}"/>
              </a:ext>
            </a:extLst>
          </p:cNvPr>
          <p:cNvSpPr txBox="1">
            <a:spLocks/>
          </p:cNvSpPr>
          <p:nvPr userDrawn="1"/>
        </p:nvSpPr>
        <p:spPr>
          <a:xfrm>
            <a:off x="11231484" y="634146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E97092-FB62-2940-BF72-90FEE759286B}" type="slidenum">
              <a:rPr lang="en-US" sz="1067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067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11" descr="A building with a sign on it&#10;&#10;Description automatically generated">
            <a:extLst>
              <a:ext uri="{FF2B5EF4-FFF2-40B4-BE49-F238E27FC236}">
                <a16:creationId xmlns:a16="http://schemas.microsoft.com/office/drawing/2014/main" id="{078B3C73-C22E-23A6-604E-FEC8986F9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20147" y="0"/>
            <a:ext cx="7171852" cy="6858000"/>
          </a:xfrm>
          <a:custGeom>
            <a:avLst/>
            <a:gdLst>
              <a:gd name="connsiteX0" fmla="*/ 1288538 w 7171852"/>
              <a:gd name="connsiteY0" fmla="*/ 0 h 6858000"/>
              <a:gd name="connsiteX1" fmla="*/ 7171852 w 7171852"/>
              <a:gd name="connsiteY1" fmla="*/ 0 h 6858000"/>
              <a:gd name="connsiteX2" fmla="*/ 7171852 w 7171852"/>
              <a:gd name="connsiteY2" fmla="*/ 6858000 h 6858000"/>
              <a:gd name="connsiteX3" fmla="*/ 1319861 w 7171852"/>
              <a:gd name="connsiteY3" fmla="*/ 6858000 h 6858000"/>
              <a:gd name="connsiteX4" fmla="*/ 1231713 w 7171852"/>
              <a:gd name="connsiteY4" fmla="*/ 6760871 h 6858000"/>
              <a:gd name="connsiteX5" fmla="*/ 0 w 7171852"/>
              <a:gd name="connsiteY5" fmla="*/ 3411743 h 6858000"/>
              <a:gd name="connsiteX6" fmla="*/ 1231713 w 7171852"/>
              <a:gd name="connsiteY6" fmla="*/ 626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71852" h="6858000">
                <a:moveTo>
                  <a:pt x="1288538" y="0"/>
                </a:moveTo>
                <a:lnTo>
                  <a:pt x="7171852" y="0"/>
                </a:lnTo>
                <a:lnTo>
                  <a:pt x="7171852" y="6858000"/>
                </a:lnTo>
                <a:lnTo>
                  <a:pt x="1319861" y="6858000"/>
                </a:lnTo>
                <a:lnTo>
                  <a:pt x="1231713" y="6760871"/>
                </a:lnTo>
                <a:cubicBezTo>
                  <a:pt x="466429" y="5876305"/>
                  <a:pt x="0" y="4701248"/>
                  <a:pt x="0" y="3411743"/>
                </a:cubicBezTo>
                <a:cubicBezTo>
                  <a:pt x="0" y="2122239"/>
                  <a:pt x="466429" y="947182"/>
                  <a:pt x="1231713" y="62616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572497-27C6-0D29-1190-B584EC4CE0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44321" y="190220"/>
            <a:ext cx="2541466" cy="1175211"/>
          </a:xfrm>
          <a:prstGeom prst="rect">
            <a:avLst/>
          </a:prstGeom>
        </p:spPr>
      </p:pic>
      <p:sp>
        <p:nvSpPr>
          <p:cNvPr id="2" name="Text Placeholder 24">
            <a:extLst>
              <a:ext uri="{FF2B5EF4-FFF2-40B4-BE49-F238E27FC236}">
                <a16:creationId xmlns:a16="http://schemas.microsoft.com/office/drawing/2014/main" id="{11C5013F-A782-48FA-CADE-4E63905FAB33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569" y="5682895"/>
            <a:ext cx="3434439" cy="984885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marL="457189" indent="0">
              <a:buNone/>
              <a:defRPr>
                <a:solidFill>
                  <a:schemeClr val="bg1"/>
                </a:solidFill>
              </a:defRPr>
            </a:lvl2pPr>
            <a:lvl3pPr marL="914377" indent="0">
              <a:buNone/>
              <a:defRPr>
                <a:solidFill>
                  <a:schemeClr val="bg1"/>
                </a:solidFill>
              </a:defRPr>
            </a:lvl3pPr>
            <a:lvl4pPr marL="1371566" indent="0">
              <a:buNone/>
              <a:defRPr>
                <a:solidFill>
                  <a:schemeClr val="bg1"/>
                </a:solidFill>
              </a:defRPr>
            </a:lvl4pPr>
            <a:lvl5pPr marL="1828754" indent="0"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 dirty="0"/>
              <a:t>Name of presenter </a:t>
            </a:r>
            <a:r>
              <a:rPr lang="en-US" sz="1600" b="0" dirty="0">
                <a:solidFill>
                  <a:schemeClr val="bg1"/>
                </a:solidFill>
                <a:latin typeface="Open Sans 2"/>
                <a:ea typeface="Open Sans 2"/>
                <a:cs typeface="Open Sans 2"/>
                <a:sym typeface="Open Sans 2"/>
              </a:rPr>
              <a:t>Designation(s)/Department(s)      Date                     (Security/Sensitivity) Classification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E758448-9B83-D81A-9E68-0D0CE3A957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4569" y="1793942"/>
            <a:ext cx="4059936" cy="229780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733" b="1" i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Title: First Line,</a:t>
            </a:r>
            <a:b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</a:br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Second Line, </a:t>
            </a:r>
            <a:b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</a:br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Open Sans Bold, </a:t>
            </a:r>
            <a:b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</a:br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36pt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94ED087F-24CD-262E-456D-05AE2FDB3B2D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335416" y="4237561"/>
            <a:ext cx="4059767" cy="738664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GB" dirty="0"/>
              <a:t>Sub-title: Open Sans, regular, 24pt, left align</a:t>
            </a:r>
          </a:p>
        </p:txBody>
      </p:sp>
    </p:spTree>
    <p:extLst>
      <p:ext uri="{BB962C8B-B14F-4D97-AF65-F5344CB8AC3E}">
        <p14:creationId xmlns:p14="http://schemas.microsoft.com/office/powerpoint/2010/main" val="904283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6: Emp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E22C5E3-7B3C-57D5-17CC-6B9183211A8A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29336" y="336000"/>
            <a:ext cx="10914963" cy="48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buNone/>
              <a:defRPr sz="2800" b="1" i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89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2pPr>
            <a:lvl3pPr marL="914377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3pPr>
            <a:lvl4pPr marL="1371566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4pPr>
            <a:lvl5pPr marL="1828754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5pPr>
          </a:lstStyle>
          <a:p>
            <a:pPr lvl="0"/>
            <a:r>
              <a:rPr lang="en-GB" dirty="0"/>
              <a:t>Content 6 – Empty: Open Sans, bold 28pt, left align</a:t>
            </a:r>
            <a:endParaRPr 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162CABB7-54C7-824C-E165-1D2486DBBC5C}"/>
              </a:ext>
            </a:extLst>
          </p:cNvPr>
          <p:cNvSpPr txBox="1">
            <a:spLocks/>
          </p:cNvSpPr>
          <p:nvPr userDrawn="1"/>
        </p:nvSpPr>
        <p:spPr>
          <a:xfrm>
            <a:off x="239999" y="651854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5E97092-FB62-2940-BF72-90FEE759286B}" type="slidenum">
              <a:rPr lang="en-US" sz="800" smtClean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l"/>
              <a:t>‹#›</a:t>
            </a:fld>
            <a:endParaRPr lang="en-US" sz="800" dirty="0">
              <a:solidFill>
                <a:schemeClr val="bg2">
                  <a:lumMod val="50000"/>
                  <a:alpha val="61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49534EE1-3333-96D7-8107-389641F38A5D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558174" y="6518548"/>
            <a:ext cx="4876800" cy="17708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(Security / Sensitivity) Classification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89855949-E09D-EFBD-550A-46D66B0B87A1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540547" y="6510274"/>
            <a:ext cx="4301897" cy="193627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Source/Reference: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D69B32-55CC-7E31-2C75-3650BC1CD6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8461" y="6231295"/>
            <a:ext cx="523540" cy="37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997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336ED75-5226-1B26-2814-9A802FB272E1}"/>
              </a:ext>
            </a:extLst>
          </p:cNvPr>
          <p:cNvSpPr txBox="1"/>
          <p:nvPr userDrawn="1"/>
        </p:nvSpPr>
        <p:spPr>
          <a:xfrm>
            <a:off x="781195" y="3733163"/>
            <a:ext cx="10630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500" dirty="0">
                <a:solidFill>
                  <a:schemeClr val="accent1"/>
                </a:solidFill>
              </a:rPr>
              <a:t>For more information, visit www.a-star.edu.sg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940A6941-43DE-0B3E-0CD2-CE15D4A69DBA}"/>
              </a:ext>
            </a:extLst>
          </p:cNvPr>
          <p:cNvSpPr txBox="1">
            <a:spLocks/>
          </p:cNvSpPr>
          <p:nvPr userDrawn="1"/>
        </p:nvSpPr>
        <p:spPr>
          <a:xfrm>
            <a:off x="7211313" y="4310572"/>
            <a:ext cx="1282024" cy="200969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SG" sz="1600" b="0" i="0" dirty="0">
                <a:solidFill>
                  <a:schemeClr val="accent1"/>
                </a:solidFill>
                <a:effectLst/>
              </a:rPr>
              <a:t>ASTAR-SG</a:t>
            </a:r>
            <a:endParaRPr lang="en-SG" sz="1600" dirty="0">
              <a:solidFill>
                <a:schemeClr val="accent1"/>
              </a:solidFill>
            </a:endParaRP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8D1EF201-3642-3E5E-2626-108FD526F548}"/>
              </a:ext>
            </a:extLst>
          </p:cNvPr>
          <p:cNvSpPr txBox="1">
            <a:spLocks/>
          </p:cNvSpPr>
          <p:nvPr userDrawn="1"/>
        </p:nvSpPr>
        <p:spPr>
          <a:xfrm>
            <a:off x="5543393" y="4304619"/>
            <a:ext cx="1049313" cy="200969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spc="0" baseline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SG" sz="1600" dirty="0">
                <a:solidFill>
                  <a:schemeClr val="accent1"/>
                </a:solidFill>
              </a:rPr>
              <a:t>ASTARSG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A3B262E-6DAC-B970-0766-348962E58F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0069" y="4293868"/>
            <a:ext cx="265300" cy="26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3EB0590-5B92-0D99-D8E0-68E654F3C4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5695" y="4293868"/>
            <a:ext cx="265300" cy="26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C9B7B96-8620-3DB9-6B2C-6B88140A39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9458" y="4293868"/>
            <a:ext cx="265300" cy="26530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9A05D0A-6D6F-B9C2-2787-63AC432EFCAB}"/>
              </a:ext>
            </a:extLst>
          </p:cNvPr>
          <p:cNvCxnSpPr>
            <a:cxnSpLocks/>
          </p:cNvCxnSpPr>
          <p:nvPr userDrawn="1"/>
        </p:nvCxnSpPr>
        <p:spPr>
          <a:xfrm>
            <a:off x="3027746" y="3576051"/>
            <a:ext cx="6265527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A blue and red logo with a star&#10;&#10;Description automatically generated">
            <a:extLst>
              <a:ext uri="{FF2B5EF4-FFF2-40B4-BE49-F238E27FC236}">
                <a16:creationId xmlns:a16="http://schemas.microsoft.com/office/drawing/2014/main" id="{15876BC4-3AB6-8877-6904-D334624D817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1175" y="818782"/>
            <a:ext cx="3198663" cy="14791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FBADB5-A0F1-48D7-7047-141DAA34E26E}"/>
              </a:ext>
            </a:extLst>
          </p:cNvPr>
          <p:cNvSpPr txBox="1"/>
          <p:nvPr userDrawn="1"/>
        </p:nvSpPr>
        <p:spPr>
          <a:xfrm>
            <a:off x="3027746" y="2760955"/>
            <a:ext cx="62655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1" dirty="0">
                <a:solidFill>
                  <a:schemeClr val="accent1"/>
                </a:solidFill>
              </a:rPr>
              <a:t>THANK YOU</a:t>
            </a:r>
            <a:endParaRPr lang="en-SG" sz="4600" b="1" dirty="0">
              <a:solidFill>
                <a:schemeClr val="accent1"/>
              </a:solidFill>
            </a:endParaRPr>
          </a:p>
        </p:txBody>
      </p:sp>
      <p:pic>
        <p:nvPicPr>
          <p:cNvPr id="15" name="Picture 14" descr="A red and white flag with a white triangle&#10;&#10;Description automatically generated">
            <a:extLst>
              <a:ext uri="{FF2B5EF4-FFF2-40B4-BE49-F238E27FC236}">
                <a16:creationId xmlns:a16="http://schemas.microsoft.com/office/drawing/2014/main" id="{DEFE5BF9-5D4F-BB3B-EC97-FC17643FF4E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5281" y="4303029"/>
            <a:ext cx="363781" cy="256139"/>
          </a:xfrm>
          <a:prstGeom prst="rect">
            <a:avLst/>
          </a:prstGeom>
        </p:spPr>
      </p:pic>
      <p:pic>
        <p:nvPicPr>
          <p:cNvPr id="17" name="Picture 1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676FF9D-AC20-174C-BDED-97CE3C9FC16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4443" y="4303880"/>
            <a:ext cx="222657" cy="255288"/>
          </a:xfrm>
          <a:prstGeom prst="rect">
            <a:avLst/>
          </a:prstGeom>
        </p:spPr>
      </p:pic>
      <p:sp>
        <p:nvSpPr>
          <p:cNvPr id="2" name="Slide Number Placeholder 8">
            <a:extLst>
              <a:ext uri="{FF2B5EF4-FFF2-40B4-BE49-F238E27FC236}">
                <a16:creationId xmlns:a16="http://schemas.microsoft.com/office/drawing/2014/main" id="{DA683E2F-FE88-0A2B-DA3D-F6EAF5FE6EEA}"/>
              </a:ext>
            </a:extLst>
          </p:cNvPr>
          <p:cNvSpPr txBox="1">
            <a:spLocks/>
          </p:cNvSpPr>
          <p:nvPr userDrawn="1"/>
        </p:nvSpPr>
        <p:spPr>
          <a:xfrm>
            <a:off x="239999" y="651854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5E97092-FB62-2940-BF72-90FEE759286B}" type="slidenum">
              <a:rPr lang="en-US" sz="800" smtClean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l"/>
              <a:t>‹#›</a:t>
            </a:fld>
            <a:endParaRPr lang="en-US" sz="800" dirty="0">
              <a:solidFill>
                <a:schemeClr val="bg2">
                  <a:lumMod val="50000"/>
                  <a:alpha val="61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2224AD59-FC5B-3532-BD1A-DC0DC73DB95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558174" y="6518548"/>
            <a:ext cx="4876800" cy="17708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(Security / Sensitivity)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65800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8">
            <a:extLst>
              <a:ext uri="{FF2B5EF4-FFF2-40B4-BE49-F238E27FC236}">
                <a16:creationId xmlns:a16="http://schemas.microsoft.com/office/drawing/2014/main" id="{00BB955C-6DFD-94DA-3C52-1E3E4C1D646D}"/>
              </a:ext>
            </a:extLst>
          </p:cNvPr>
          <p:cNvSpPr txBox="1">
            <a:spLocks/>
          </p:cNvSpPr>
          <p:nvPr userDrawn="1"/>
        </p:nvSpPr>
        <p:spPr>
          <a:xfrm>
            <a:off x="11231484" y="634146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E97092-FB62-2940-BF72-90FEE759286B}" type="slidenum">
              <a:rPr lang="en-US" sz="1067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/>
              <a:t>‹#›</a:t>
            </a:fld>
            <a:endParaRPr lang="en-US" sz="1067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D765ED-7F75-2BD5-22CA-0D8FD956053E}"/>
              </a:ext>
            </a:extLst>
          </p:cNvPr>
          <p:cNvSpPr txBox="1">
            <a:spLocks/>
          </p:cNvSpPr>
          <p:nvPr userDrawn="1"/>
        </p:nvSpPr>
        <p:spPr>
          <a:xfrm>
            <a:off x="426720" y="1729177"/>
            <a:ext cx="4059936" cy="229780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 anchorCtr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kern="120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733">
                <a:solidFill>
                  <a:schemeClr val="bg1"/>
                </a:solidFill>
                <a:sym typeface="Open Sans 1"/>
              </a:rPr>
              <a:t>Title: First Line,</a:t>
            </a:r>
            <a:br>
              <a:rPr lang="en-US" sz="3733">
                <a:solidFill>
                  <a:schemeClr val="bg1"/>
                </a:solidFill>
                <a:sym typeface="Open Sans 1"/>
              </a:rPr>
            </a:br>
            <a:r>
              <a:rPr lang="en-US" sz="3733">
                <a:solidFill>
                  <a:schemeClr val="bg1"/>
                </a:solidFill>
                <a:sym typeface="Open Sans 1"/>
              </a:rPr>
              <a:t>Second Line, </a:t>
            </a:r>
            <a:br>
              <a:rPr lang="en-US" sz="3733">
                <a:solidFill>
                  <a:schemeClr val="bg1"/>
                </a:solidFill>
                <a:sym typeface="Open Sans 1"/>
              </a:rPr>
            </a:br>
            <a:r>
              <a:rPr lang="en-US" sz="3733">
                <a:solidFill>
                  <a:schemeClr val="bg1"/>
                </a:solidFill>
                <a:sym typeface="Open Sans 1"/>
              </a:rPr>
              <a:t>Open Sans Bold, </a:t>
            </a:r>
            <a:br>
              <a:rPr lang="en-US" sz="3733">
                <a:solidFill>
                  <a:schemeClr val="bg1"/>
                </a:solidFill>
                <a:sym typeface="Open Sans 1"/>
              </a:rPr>
            </a:br>
            <a:r>
              <a:rPr lang="en-US" sz="3733">
                <a:solidFill>
                  <a:schemeClr val="bg1"/>
                </a:solidFill>
                <a:sym typeface="Open Sans 1"/>
              </a:rPr>
              <a:t>Pt 28</a:t>
            </a:r>
            <a:endParaRPr lang="en-US" sz="3733" dirty="0">
              <a:solidFill>
                <a:schemeClr val="bg1"/>
              </a:solidFill>
              <a:sym typeface="Open Sans 1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467910-D910-4E77-531A-9189C667C0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0147" y="0"/>
            <a:ext cx="7171852" cy="6858000"/>
          </a:xfrm>
          <a:custGeom>
            <a:avLst/>
            <a:gdLst>
              <a:gd name="connsiteX0" fmla="*/ 1288538 w 7171852"/>
              <a:gd name="connsiteY0" fmla="*/ 0 h 6858000"/>
              <a:gd name="connsiteX1" fmla="*/ 7171852 w 7171852"/>
              <a:gd name="connsiteY1" fmla="*/ 0 h 6858000"/>
              <a:gd name="connsiteX2" fmla="*/ 7171852 w 7171852"/>
              <a:gd name="connsiteY2" fmla="*/ 6858000 h 6858000"/>
              <a:gd name="connsiteX3" fmla="*/ 1319861 w 7171852"/>
              <a:gd name="connsiteY3" fmla="*/ 6858000 h 6858000"/>
              <a:gd name="connsiteX4" fmla="*/ 1231713 w 7171852"/>
              <a:gd name="connsiteY4" fmla="*/ 6760871 h 6858000"/>
              <a:gd name="connsiteX5" fmla="*/ 0 w 7171852"/>
              <a:gd name="connsiteY5" fmla="*/ 3411743 h 6858000"/>
              <a:gd name="connsiteX6" fmla="*/ 1231713 w 7171852"/>
              <a:gd name="connsiteY6" fmla="*/ 626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71852" h="6858000">
                <a:moveTo>
                  <a:pt x="1288538" y="0"/>
                </a:moveTo>
                <a:lnTo>
                  <a:pt x="7171852" y="0"/>
                </a:lnTo>
                <a:lnTo>
                  <a:pt x="7171852" y="6858000"/>
                </a:lnTo>
                <a:lnTo>
                  <a:pt x="1319861" y="6858000"/>
                </a:lnTo>
                <a:lnTo>
                  <a:pt x="1231713" y="6760871"/>
                </a:lnTo>
                <a:cubicBezTo>
                  <a:pt x="466429" y="5876305"/>
                  <a:pt x="0" y="4701248"/>
                  <a:pt x="0" y="3411743"/>
                </a:cubicBezTo>
                <a:cubicBezTo>
                  <a:pt x="0" y="2122239"/>
                  <a:pt x="466429" y="947182"/>
                  <a:pt x="1231713" y="62616"/>
                </a:cubicBezTo>
                <a:close/>
              </a:path>
            </a:pathLst>
          </a:cu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43B0378-F784-DB79-CA34-F529C1331B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44321" y="190220"/>
            <a:ext cx="2541466" cy="1175211"/>
          </a:xfrm>
          <a:prstGeom prst="rect">
            <a:avLst/>
          </a:prstGeom>
        </p:spPr>
      </p:pic>
      <p:sp>
        <p:nvSpPr>
          <p:cNvPr id="5" name="Text Placeholder 24">
            <a:extLst>
              <a:ext uri="{FF2B5EF4-FFF2-40B4-BE49-F238E27FC236}">
                <a16:creationId xmlns:a16="http://schemas.microsoft.com/office/drawing/2014/main" id="{894C2877-4CF2-5F17-6265-E94D82451EE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569" y="5682895"/>
            <a:ext cx="3434439" cy="984885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marL="457189" indent="0">
              <a:buNone/>
              <a:defRPr>
                <a:solidFill>
                  <a:schemeClr val="bg1"/>
                </a:solidFill>
              </a:defRPr>
            </a:lvl2pPr>
            <a:lvl3pPr marL="914377" indent="0">
              <a:buNone/>
              <a:defRPr>
                <a:solidFill>
                  <a:schemeClr val="bg1"/>
                </a:solidFill>
              </a:defRPr>
            </a:lvl3pPr>
            <a:lvl4pPr marL="1371566" indent="0">
              <a:buNone/>
              <a:defRPr>
                <a:solidFill>
                  <a:schemeClr val="bg1"/>
                </a:solidFill>
              </a:defRPr>
            </a:lvl4pPr>
            <a:lvl5pPr marL="1828754" indent="0"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 dirty="0"/>
              <a:t>Name of presenter </a:t>
            </a:r>
            <a:r>
              <a:rPr lang="en-US" sz="1600" b="0" dirty="0">
                <a:solidFill>
                  <a:schemeClr val="bg1"/>
                </a:solidFill>
                <a:latin typeface="Open Sans 2"/>
                <a:ea typeface="Open Sans 2"/>
                <a:cs typeface="Open Sans 2"/>
                <a:sym typeface="Open Sans 2"/>
              </a:rPr>
              <a:t>Designation(s)/Department(s)      Date                     (Security/Sensitivity) Classification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5C3C38-91EC-0030-97DF-3223AEA4413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4569" y="1793942"/>
            <a:ext cx="4059936" cy="229780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733" b="1" i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Title: First Line,</a:t>
            </a:r>
            <a:b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</a:br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Second Line, </a:t>
            </a:r>
            <a:b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</a:br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Open Sans Bold, </a:t>
            </a:r>
            <a:b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</a:br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36pt</a:t>
            </a:r>
          </a:p>
        </p:txBody>
      </p: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8331FDA3-51FD-FAD9-FEA7-D14D4ADD20E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335416" y="4237561"/>
            <a:ext cx="4059767" cy="738664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GB" dirty="0"/>
              <a:t>Sub-title: Open Sans, regular, 24pt, left align</a:t>
            </a:r>
          </a:p>
        </p:txBody>
      </p:sp>
    </p:spTree>
    <p:extLst>
      <p:ext uri="{BB962C8B-B14F-4D97-AF65-F5344CB8AC3E}">
        <p14:creationId xmlns:p14="http://schemas.microsoft.com/office/powerpoint/2010/main" val="3044577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uilding with a sign on it&#10;&#10;Description automatically generated">
            <a:extLst>
              <a:ext uri="{FF2B5EF4-FFF2-40B4-BE49-F238E27FC236}">
                <a16:creationId xmlns:a16="http://schemas.microsoft.com/office/drawing/2014/main" id="{16EC60F6-BF46-47DB-87C8-C8A979B941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4610" y="-35560"/>
            <a:ext cx="7327391" cy="6929114"/>
          </a:xfrm>
          <a:custGeom>
            <a:avLst/>
            <a:gdLst>
              <a:gd name="connsiteX0" fmla="*/ 0 w 7327391"/>
              <a:gd name="connsiteY0" fmla="*/ 0 h 6929114"/>
              <a:gd name="connsiteX1" fmla="*/ 7327391 w 7327391"/>
              <a:gd name="connsiteY1" fmla="*/ 0 h 6929114"/>
              <a:gd name="connsiteX2" fmla="*/ 7327391 w 7327391"/>
              <a:gd name="connsiteY2" fmla="*/ 6929114 h 6929114"/>
              <a:gd name="connsiteX3" fmla="*/ 0 w 7327391"/>
              <a:gd name="connsiteY3" fmla="*/ 6929114 h 692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7391" h="6929114">
                <a:moveTo>
                  <a:pt x="0" y="0"/>
                </a:moveTo>
                <a:lnTo>
                  <a:pt x="7327391" y="0"/>
                </a:lnTo>
                <a:lnTo>
                  <a:pt x="7327391" y="6929114"/>
                </a:lnTo>
                <a:lnTo>
                  <a:pt x="0" y="6929114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78251D2-2511-4289-9D0A-4DD21654B9DD}"/>
              </a:ext>
            </a:extLst>
          </p:cNvPr>
          <p:cNvSpPr/>
          <p:nvPr userDrawn="1"/>
        </p:nvSpPr>
        <p:spPr>
          <a:xfrm>
            <a:off x="-21571" y="-35558"/>
            <a:ext cx="4886179" cy="69291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2400"/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EECA96F-2E78-A4A6-5EC4-285939A80DE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1" y="190220"/>
            <a:ext cx="2541467" cy="1175211"/>
          </a:xfrm>
          <a:prstGeom prst="rect">
            <a:avLst/>
          </a:prstGeom>
        </p:spPr>
      </p:pic>
      <p:sp>
        <p:nvSpPr>
          <p:cNvPr id="5" name="Text Placeholder 24">
            <a:extLst>
              <a:ext uri="{FF2B5EF4-FFF2-40B4-BE49-F238E27FC236}">
                <a16:creationId xmlns:a16="http://schemas.microsoft.com/office/drawing/2014/main" id="{2C2ECB95-A6B7-D650-39AA-72DE3B9EC4B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34569" y="5682895"/>
            <a:ext cx="3434439" cy="984885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457189" indent="0">
              <a:buNone/>
              <a:defRPr>
                <a:solidFill>
                  <a:schemeClr val="bg1"/>
                </a:solidFill>
              </a:defRPr>
            </a:lvl2pPr>
            <a:lvl3pPr marL="914377" indent="0">
              <a:buNone/>
              <a:defRPr>
                <a:solidFill>
                  <a:schemeClr val="bg1"/>
                </a:solidFill>
              </a:defRPr>
            </a:lvl3pPr>
            <a:lvl4pPr marL="1371566" indent="0">
              <a:buNone/>
              <a:defRPr>
                <a:solidFill>
                  <a:schemeClr val="bg1"/>
                </a:solidFill>
              </a:defRPr>
            </a:lvl4pPr>
            <a:lvl5pPr marL="1828754" indent="0"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en-GB" dirty="0"/>
              <a:t>Name of presenter </a:t>
            </a:r>
            <a:r>
              <a:rPr lang="en-US" sz="1600" b="0" dirty="0">
                <a:solidFill>
                  <a:schemeClr val="bg1"/>
                </a:solidFill>
                <a:latin typeface="Open Sans 2"/>
                <a:ea typeface="Open Sans 2"/>
                <a:cs typeface="Open Sans 2"/>
                <a:sym typeface="Open Sans 2"/>
              </a:rPr>
              <a:t>Designation(s)/Department(s)      Date                     (Security/Sensitivity) Classification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47BC7F-0C38-AAD9-9354-E21789C2E0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4569" y="1793942"/>
            <a:ext cx="4059936" cy="229780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733"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Title: First Line,</a:t>
            </a:r>
            <a:b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</a:br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Second Line, </a:t>
            </a:r>
            <a:b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</a:br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Open Sans Bold, </a:t>
            </a:r>
            <a:b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</a:br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36pt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C9DFC556-03F1-DFFA-00A1-1F5D041A335F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335416" y="4237561"/>
            <a:ext cx="4059767" cy="738664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GB" dirty="0"/>
              <a:t>Sub-title: Open Sans, regular, 24pt, left align</a:t>
            </a:r>
          </a:p>
        </p:txBody>
      </p:sp>
    </p:spTree>
    <p:extLst>
      <p:ext uri="{BB962C8B-B14F-4D97-AF65-F5344CB8AC3E}">
        <p14:creationId xmlns:p14="http://schemas.microsoft.com/office/powerpoint/2010/main" val="1670752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1210F7-D5A9-0B55-054C-FA078BFD19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64608" y="-35560"/>
            <a:ext cx="7327392" cy="6929119"/>
          </a:xfrm>
          <a:custGeom>
            <a:avLst/>
            <a:gdLst>
              <a:gd name="connsiteX0" fmla="*/ 0 w 7391906"/>
              <a:gd name="connsiteY0" fmla="*/ 0 h 6929119"/>
              <a:gd name="connsiteX1" fmla="*/ 7391906 w 7391906"/>
              <a:gd name="connsiteY1" fmla="*/ 0 h 6929119"/>
              <a:gd name="connsiteX2" fmla="*/ 7391906 w 7391906"/>
              <a:gd name="connsiteY2" fmla="*/ 6929119 h 6929119"/>
              <a:gd name="connsiteX3" fmla="*/ 0 w 7391906"/>
              <a:gd name="connsiteY3" fmla="*/ 6929119 h 6929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1906" h="6929119">
                <a:moveTo>
                  <a:pt x="0" y="0"/>
                </a:moveTo>
                <a:lnTo>
                  <a:pt x="7391906" y="0"/>
                </a:lnTo>
                <a:lnTo>
                  <a:pt x="7391906" y="6929119"/>
                </a:lnTo>
                <a:lnTo>
                  <a:pt x="0" y="6929119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78251D2-2511-4289-9D0A-4DD21654B9DD}"/>
              </a:ext>
            </a:extLst>
          </p:cNvPr>
          <p:cNvSpPr/>
          <p:nvPr userDrawn="1"/>
        </p:nvSpPr>
        <p:spPr>
          <a:xfrm>
            <a:off x="-21571" y="-35558"/>
            <a:ext cx="4886179" cy="69291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2400"/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2DFAB8D-1EFF-2242-EA9D-304496CE1E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1" y="190220"/>
            <a:ext cx="2541467" cy="117521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D3921CC-F71F-63BA-8439-120978E6745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4569" y="1793942"/>
            <a:ext cx="4059936" cy="114890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sz="3733"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733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1"/>
              </a:rPr>
              <a:t>Pre-meeting for ECR Workshop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7292926-E73D-10F3-4E96-7464E510FDEC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335416" y="4237561"/>
            <a:ext cx="4059767" cy="369332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GB" dirty="0"/>
              <a:t>4 Nov 2025</a:t>
            </a:r>
          </a:p>
        </p:txBody>
      </p:sp>
    </p:spTree>
    <p:extLst>
      <p:ext uri="{BB962C8B-B14F-4D97-AF65-F5344CB8AC3E}">
        <p14:creationId xmlns:p14="http://schemas.microsoft.com/office/powerpoint/2010/main" val="3260309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star with a black background&#10;&#10;Description automatically generated">
            <a:extLst>
              <a:ext uri="{FF2B5EF4-FFF2-40B4-BE49-F238E27FC236}">
                <a16:creationId xmlns:a16="http://schemas.microsoft.com/office/drawing/2014/main" id="{46AF3DBD-31E5-BF81-4D8A-D273314B58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940" y="4204607"/>
            <a:ext cx="2630109" cy="2627216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C81054-A08B-6696-FBF8-6CC9BA4593E9}"/>
              </a:ext>
            </a:extLst>
          </p:cNvPr>
          <p:cNvSpPr txBox="1">
            <a:spLocks/>
          </p:cNvSpPr>
          <p:nvPr userDrawn="1"/>
        </p:nvSpPr>
        <p:spPr>
          <a:xfrm>
            <a:off x="5453906" y="634146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67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EFA1E33-7F6C-D4BC-D896-B37B86022D5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60000" y="2125127"/>
            <a:ext cx="10079995" cy="113877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85000"/>
              </a:lnSpc>
              <a:defRPr sz="3600" b="1" i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/>
              <a:t>DIVIDER: OPEN SANS, BOLD, 36pt, </a:t>
            </a:r>
            <a:br>
              <a:rPr lang="en-US" dirty="0"/>
            </a:br>
            <a:r>
              <a:rPr lang="en-US" dirty="0"/>
              <a:t>LEFT ALIGN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F8AE3113-3A91-1AD7-6912-27CC2BAE8D0D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59999" y="3278900"/>
            <a:ext cx="10079995" cy="369332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GB" dirty="0"/>
              <a:t>Sub-title: Open Sans, regular, 24pt, left align</a:t>
            </a:r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CE5EFE14-4306-3751-7B50-0BF9E6C48B21}"/>
              </a:ext>
            </a:extLst>
          </p:cNvPr>
          <p:cNvSpPr txBox="1">
            <a:spLocks/>
          </p:cNvSpPr>
          <p:nvPr userDrawn="1"/>
        </p:nvSpPr>
        <p:spPr>
          <a:xfrm>
            <a:off x="345572" y="651854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5E97092-FB62-2940-BF72-90FEE759286B}" type="slidenum">
              <a:rPr lang="en-US" sz="800" smtClean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l"/>
              <a:t>‹#›</a:t>
            </a:fld>
            <a:endParaRPr lang="en-US" sz="800" dirty="0">
              <a:solidFill>
                <a:schemeClr val="bg2">
                  <a:lumMod val="50000"/>
                  <a:alpha val="61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986DD002-EE09-AAF7-9EC1-4EF238BCB8E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663747" y="6518548"/>
            <a:ext cx="4876800" cy="17708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(Security / Sensitivity)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522767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: Paragrap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08F208A4-2027-EB03-FE12-CA123B46CAA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8335" y="1203452"/>
            <a:ext cx="10079999" cy="480000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10000"/>
              </a:lnSpc>
              <a:spcBef>
                <a:spcPts val="200"/>
              </a:spcBef>
              <a:buFont typeface="Arial" panose="020B0604020202020204" pitchFamily="34" charset="0"/>
              <a:buNone/>
              <a:defRPr lang="en-SG" sz="2000" b="0" i="0" smtClean="0">
                <a:effectLst/>
              </a:defRPr>
            </a:lvl1pPr>
            <a:lvl2pPr marL="800089" indent="-342900">
              <a:buFont typeface="+mj-lt"/>
              <a:buAutoNum type="arabicPeriod"/>
              <a:defRPr/>
            </a:lvl2pPr>
          </a:lstStyle>
          <a:p>
            <a:r>
              <a:rPr lang="en-SG" b="1" dirty="0"/>
              <a:t>Meeting Objectives</a:t>
            </a:r>
          </a:p>
          <a:p>
            <a:pPr lvl="1"/>
            <a:r>
              <a:rPr lang="en-SG" dirty="0"/>
              <a:t>To align on the overall </a:t>
            </a:r>
            <a:r>
              <a:rPr lang="en-SG" b="1" dirty="0"/>
              <a:t>programme objectives</a:t>
            </a:r>
            <a:r>
              <a:rPr lang="en-SG" dirty="0"/>
              <a:t> and </a:t>
            </a:r>
            <a:r>
              <a:rPr lang="en-SG" b="1" dirty="0"/>
              <a:t>flow</a:t>
            </a:r>
            <a:r>
              <a:rPr lang="en-SG" dirty="0"/>
              <a:t> of the workshop</a:t>
            </a:r>
          </a:p>
          <a:p>
            <a:pPr lvl="1"/>
            <a:r>
              <a:rPr lang="en-SG" dirty="0"/>
              <a:t>To share preliminary ideas on what each speaker intends to cover, and gather feedback to ensure the topics complement one another</a:t>
            </a:r>
          </a:p>
          <a:p>
            <a:pPr lvl="1"/>
            <a:r>
              <a:rPr lang="en-SG" dirty="0"/>
              <a:t>To </a:t>
            </a:r>
            <a:r>
              <a:rPr lang="en-SG" b="1" dirty="0"/>
              <a:t>co-create</a:t>
            </a:r>
            <a:r>
              <a:rPr lang="en-SG" dirty="0"/>
              <a:t> the approach for the </a:t>
            </a:r>
            <a:r>
              <a:rPr lang="en-SG" b="1" dirty="0"/>
              <a:t>breakout discussion session</a:t>
            </a:r>
            <a:r>
              <a:rPr lang="en-SG" dirty="0"/>
              <a:t> (e.g. structure, guiding questions, facilitation roles)</a:t>
            </a:r>
          </a:p>
          <a:p>
            <a:pPr lvl="1"/>
            <a:r>
              <a:rPr lang="en-SG" dirty="0"/>
              <a:t>To gather input on the </a:t>
            </a:r>
            <a:r>
              <a:rPr lang="en-SG" b="1" dirty="0"/>
              <a:t>event title</a:t>
            </a:r>
            <a:endParaRPr lang="en-SG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D0D2D4E9-4EF5-3F09-B66A-05A31EC77F2B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28332" y="339452"/>
            <a:ext cx="10080000" cy="48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buNone/>
              <a:defRPr sz="2800" b="1" i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89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2pPr>
            <a:lvl3pPr marL="914377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3pPr>
            <a:lvl4pPr marL="1371566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4pPr>
            <a:lvl5pPr marL="1828754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5pPr>
          </a:lstStyle>
          <a:p>
            <a:pPr lvl="0"/>
            <a:r>
              <a:rPr lang="en-GB" dirty="0"/>
              <a:t>Agenda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46CD71-09A2-2F9E-31DB-C6E2844B4E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8461" y="6231295"/>
            <a:ext cx="523540" cy="375793"/>
          </a:xfrm>
          <a:prstGeom prst="rect">
            <a:avLst/>
          </a:prstGeom>
        </p:spPr>
      </p:pic>
      <p:sp>
        <p:nvSpPr>
          <p:cNvPr id="2" name="Slide Number Placeholder 8">
            <a:extLst>
              <a:ext uri="{FF2B5EF4-FFF2-40B4-BE49-F238E27FC236}">
                <a16:creationId xmlns:a16="http://schemas.microsoft.com/office/drawing/2014/main" id="{5D1E752A-6C6B-E967-3218-57F6D37E49FB}"/>
              </a:ext>
            </a:extLst>
          </p:cNvPr>
          <p:cNvSpPr txBox="1">
            <a:spLocks/>
          </p:cNvSpPr>
          <p:nvPr userDrawn="1"/>
        </p:nvSpPr>
        <p:spPr>
          <a:xfrm>
            <a:off x="239999" y="651854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5E97092-FB62-2940-BF72-90FEE759286B}" type="slidenum">
              <a:rPr lang="en-US" sz="800" smtClean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l"/>
              <a:t>‹#›</a:t>
            </a:fld>
            <a:endParaRPr lang="en-US" sz="800" dirty="0">
              <a:solidFill>
                <a:schemeClr val="bg2">
                  <a:lumMod val="50000"/>
                  <a:alpha val="61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73E8E0B4-23A5-14AA-B5CE-A8D2917A6C6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558174" y="6518548"/>
            <a:ext cx="4876800" cy="17708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(Security / Sensitivity) Classification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8BDEB36-659E-42FC-4B39-5388CA288EC0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540547" y="6510274"/>
            <a:ext cx="4301897" cy="193627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Source/Reference:</a:t>
            </a:r>
          </a:p>
        </p:txBody>
      </p:sp>
    </p:spTree>
    <p:extLst>
      <p:ext uri="{BB962C8B-B14F-4D97-AF65-F5344CB8AC3E}">
        <p14:creationId xmlns:p14="http://schemas.microsoft.com/office/powerpoint/2010/main" val="39966741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1: Paragrap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08F208A4-2027-EB03-FE12-CA123B46CAA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8335" y="1203452"/>
            <a:ext cx="10079999" cy="480000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10000"/>
              </a:lnSpc>
              <a:spcBef>
                <a:spcPts val="200"/>
              </a:spcBef>
              <a:buFont typeface="Arial" panose="020B0604020202020204" pitchFamily="34" charset="0"/>
              <a:buNone/>
              <a:defRPr lang="en-SG" sz="2000" b="0" i="0" smtClean="0">
                <a:effectLst/>
              </a:defRPr>
            </a:lvl1pPr>
            <a:lvl2pPr marL="800089" indent="-342900">
              <a:buFont typeface="+mj-lt"/>
              <a:buAutoNum type="arabicPeriod"/>
              <a:defRPr/>
            </a:lvl2pPr>
          </a:lstStyle>
          <a:p>
            <a:r>
              <a:rPr lang="en-SG" b="1" dirty="0"/>
              <a:t>Meeting Objectives</a:t>
            </a:r>
          </a:p>
          <a:p>
            <a:pPr lvl="1"/>
            <a:r>
              <a:rPr lang="en-SG" dirty="0"/>
              <a:t>To align on the overall </a:t>
            </a:r>
            <a:r>
              <a:rPr lang="en-SG" b="1" dirty="0"/>
              <a:t>programme objectives</a:t>
            </a:r>
            <a:r>
              <a:rPr lang="en-SG" dirty="0"/>
              <a:t> and </a:t>
            </a:r>
            <a:r>
              <a:rPr lang="en-SG" b="1" dirty="0"/>
              <a:t>flow</a:t>
            </a:r>
            <a:r>
              <a:rPr lang="en-SG" dirty="0"/>
              <a:t> of the workshop</a:t>
            </a:r>
          </a:p>
          <a:p>
            <a:pPr lvl="1"/>
            <a:r>
              <a:rPr lang="en-SG" dirty="0"/>
              <a:t>To share preliminary ideas on what each speaker intends to cover, and gather feedback to ensure the topics complement one another</a:t>
            </a:r>
          </a:p>
          <a:p>
            <a:pPr lvl="1"/>
            <a:r>
              <a:rPr lang="en-SG" dirty="0"/>
              <a:t>To </a:t>
            </a:r>
            <a:r>
              <a:rPr lang="en-SG" b="1" dirty="0"/>
              <a:t>co-create</a:t>
            </a:r>
            <a:r>
              <a:rPr lang="en-SG" dirty="0"/>
              <a:t> the approach for the </a:t>
            </a:r>
            <a:r>
              <a:rPr lang="en-SG" b="1" dirty="0"/>
              <a:t>breakout discussion session</a:t>
            </a:r>
            <a:r>
              <a:rPr lang="en-SG" dirty="0"/>
              <a:t> (e.g. structure, guiding questions, facilitation roles)</a:t>
            </a:r>
          </a:p>
          <a:p>
            <a:pPr lvl="1"/>
            <a:r>
              <a:rPr lang="en-SG" dirty="0"/>
              <a:t>To gather input on the </a:t>
            </a:r>
            <a:r>
              <a:rPr lang="en-SG" b="1" dirty="0"/>
              <a:t>event title</a:t>
            </a:r>
            <a:endParaRPr lang="en-SG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D0D2D4E9-4EF5-3F09-B66A-05A31EC77F2B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28332" y="339452"/>
            <a:ext cx="10080000" cy="48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buNone/>
              <a:defRPr sz="2800" b="1" i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89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2pPr>
            <a:lvl3pPr marL="914377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3pPr>
            <a:lvl4pPr marL="1371566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4pPr>
            <a:lvl5pPr marL="1828754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5pPr>
          </a:lstStyle>
          <a:p>
            <a:pPr lvl="0"/>
            <a:r>
              <a:rPr lang="en-GB" dirty="0"/>
              <a:t>Agenda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46CD71-09A2-2F9E-31DB-C6E2844B4E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8461" y="6231295"/>
            <a:ext cx="523540" cy="375793"/>
          </a:xfrm>
          <a:prstGeom prst="rect">
            <a:avLst/>
          </a:prstGeom>
        </p:spPr>
      </p:pic>
      <p:sp>
        <p:nvSpPr>
          <p:cNvPr id="2" name="Slide Number Placeholder 8">
            <a:extLst>
              <a:ext uri="{FF2B5EF4-FFF2-40B4-BE49-F238E27FC236}">
                <a16:creationId xmlns:a16="http://schemas.microsoft.com/office/drawing/2014/main" id="{5D1E752A-6C6B-E967-3218-57F6D37E49FB}"/>
              </a:ext>
            </a:extLst>
          </p:cNvPr>
          <p:cNvSpPr txBox="1">
            <a:spLocks/>
          </p:cNvSpPr>
          <p:nvPr userDrawn="1"/>
        </p:nvSpPr>
        <p:spPr>
          <a:xfrm>
            <a:off x="239999" y="651854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5E97092-FB62-2940-BF72-90FEE759286B}" type="slidenum">
              <a:rPr lang="en-US" sz="800" smtClean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l"/>
              <a:t>‹#›</a:t>
            </a:fld>
            <a:endParaRPr lang="en-US" sz="800" dirty="0">
              <a:solidFill>
                <a:schemeClr val="bg2">
                  <a:lumMod val="50000"/>
                  <a:alpha val="61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73E8E0B4-23A5-14AA-B5CE-A8D2917A6C6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558174" y="6518548"/>
            <a:ext cx="4876800" cy="17708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(Security / Sensitivity) Classification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8BDEB36-659E-42FC-4B39-5388CA288EC0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540547" y="6510274"/>
            <a:ext cx="4301897" cy="193627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Source/Reference:</a:t>
            </a:r>
          </a:p>
        </p:txBody>
      </p:sp>
    </p:spTree>
    <p:extLst>
      <p:ext uri="{BB962C8B-B14F-4D97-AF65-F5344CB8AC3E}">
        <p14:creationId xmlns:p14="http://schemas.microsoft.com/office/powerpoint/2010/main" val="651130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1: Paragrap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08F208A4-2027-EB03-FE12-CA123B46CAA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8335" y="1203452"/>
            <a:ext cx="10079999" cy="480000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10000"/>
              </a:lnSpc>
              <a:spcBef>
                <a:spcPts val="200"/>
              </a:spcBef>
              <a:buFont typeface="Arial" panose="020B0604020202020204" pitchFamily="34" charset="0"/>
              <a:buNone/>
              <a:defRPr lang="en-SG" sz="2000" b="0" i="0" smtClean="0">
                <a:effectLst/>
              </a:defRPr>
            </a:lvl1pPr>
            <a:lvl2pPr marL="800089" indent="-342900">
              <a:buFont typeface="+mj-lt"/>
              <a:buAutoNum type="arabicPeriod"/>
              <a:defRPr/>
            </a:lvl2pPr>
          </a:lstStyle>
          <a:p>
            <a:r>
              <a:rPr lang="en-SG" b="1" dirty="0"/>
              <a:t>Meeting Objectives</a:t>
            </a:r>
          </a:p>
          <a:p>
            <a:pPr lvl="1"/>
            <a:r>
              <a:rPr lang="en-SG" dirty="0"/>
              <a:t>To align on the overall </a:t>
            </a:r>
            <a:r>
              <a:rPr lang="en-SG" b="1" dirty="0"/>
              <a:t>programme objectives</a:t>
            </a:r>
            <a:r>
              <a:rPr lang="en-SG" dirty="0"/>
              <a:t> and </a:t>
            </a:r>
            <a:r>
              <a:rPr lang="en-SG" b="1" dirty="0"/>
              <a:t>flow</a:t>
            </a:r>
            <a:r>
              <a:rPr lang="en-SG" dirty="0"/>
              <a:t> of the workshop</a:t>
            </a:r>
          </a:p>
          <a:p>
            <a:pPr lvl="1"/>
            <a:r>
              <a:rPr lang="en-SG" dirty="0"/>
              <a:t>To share preliminary ideas on what each speaker intends to cover, and gather feedback to ensure the topics complement one another</a:t>
            </a:r>
          </a:p>
          <a:p>
            <a:pPr lvl="1"/>
            <a:r>
              <a:rPr lang="en-SG" dirty="0"/>
              <a:t>To </a:t>
            </a:r>
            <a:r>
              <a:rPr lang="en-SG" b="1" dirty="0"/>
              <a:t>co-create</a:t>
            </a:r>
            <a:r>
              <a:rPr lang="en-SG" dirty="0"/>
              <a:t> the approach for the </a:t>
            </a:r>
            <a:r>
              <a:rPr lang="en-SG" b="1" dirty="0"/>
              <a:t>breakout discussion session</a:t>
            </a:r>
            <a:r>
              <a:rPr lang="en-SG" dirty="0"/>
              <a:t> (e.g. structure, guiding questions, facilitation roles)</a:t>
            </a:r>
          </a:p>
          <a:p>
            <a:pPr lvl="1"/>
            <a:r>
              <a:rPr lang="en-SG" dirty="0"/>
              <a:t>To gather input on the </a:t>
            </a:r>
            <a:r>
              <a:rPr lang="en-SG" b="1" dirty="0"/>
              <a:t>event title</a:t>
            </a:r>
            <a:endParaRPr lang="en-SG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D0D2D4E9-4EF5-3F09-B66A-05A31EC77F2B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28332" y="339452"/>
            <a:ext cx="10080000" cy="48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buNone/>
              <a:defRPr sz="2800" b="1" i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89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2pPr>
            <a:lvl3pPr marL="914377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3pPr>
            <a:lvl4pPr marL="1371566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4pPr>
            <a:lvl5pPr marL="1828754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5pPr>
          </a:lstStyle>
          <a:p>
            <a:pPr lvl="0"/>
            <a:r>
              <a:rPr lang="en-GB" dirty="0"/>
              <a:t>Agenda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46CD71-09A2-2F9E-31DB-C6E2844B4E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8461" y="6231295"/>
            <a:ext cx="523540" cy="375793"/>
          </a:xfrm>
          <a:prstGeom prst="rect">
            <a:avLst/>
          </a:prstGeom>
        </p:spPr>
      </p:pic>
      <p:sp>
        <p:nvSpPr>
          <p:cNvPr id="2" name="Slide Number Placeholder 8">
            <a:extLst>
              <a:ext uri="{FF2B5EF4-FFF2-40B4-BE49-F238E27FC236}">
                <a16:creationId xmlns:a16="http://schemas.microsoft.com/office/drawing/2014/main" id="{5D1E752A-6C6B-E967-3218-57F6D37E49FB}"/>
              </a:ext>
            </a:extLst>
          </p:cNvPr>
          <p:cNvSpPr txBox="1">
            <a:spLocks/>
          </p:cNvSpPr>
          <p:nvPr userDrawn="1"/>
        </p:nvSpPr>
        <p:spPr>
          <a:xfrm>
            <a:off x="239999" y="651854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5E97092-FB62-2940-BF72-90FEE759286B}" type="slidenum">
              <a:rPr lang="en-US" sz="800" smtClean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l"/>
              <a:t>‹#›</a:t>
            </a:fld>
            <a:endParaRPr lang="en-US" sz="800" dirty="0">
              <a:solidFill>
                <a:schemeClr val="bg2">
                  <a:lumMod val="50000"/>
                  <a:alpha val="61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73E8E0B4-23A5-14AA-B5CE-A8D2917A6C6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558174" y="6518548"/>
            <a:ext cx="4876800" cy="17708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(Security / Sensitivity) Classification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8BDEB36-659E-42FC-4B39-5388CA288EC0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540547" y="6510274"/>
            <a:ext cx="4301897" cy="193627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2">
                    <a:lumMod val="50000"/>
                    <a:alpha val="61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Source/Reference:</a:t>
            </a:r>
          </a:p>
        </p:txBody>
      </p:sp>
    </p:spTree>
    <p:extLst>
      <p:ext uri="{BB962C8B-B14F-4D97-AF65-F5344CB8AC3E}">
        <p14:creationId xmlns:p14="http://schemas.microsoft.com/office/powerpoint/2010/main" val="1035545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2149DC-DA9F-C22A-8F7F-22862A369E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207" y="4230784"/>
            <a:ext cx="2630109" cy="2627216"/>
          </a:xfrm>
          <a:prstGeom prst="rect">
            <a:avLst/>
          </a:prstGeom>
        </p:spPr>
      </p:pic>
      <p:sp>
        <p:nvSpPr>
          <p:cNvPr id="16" name="Text Placeholder 9" hidden="1">
            <a:extLst>
              <a:ext uri="{FF2B5EF4-FFF2-40B4-BE49-F238E27FC236}">
                <a16:creationId xmlns:a16="http://schemas.microsoft.com/office/drawing/2014/main" id="{8DA136A9-AB67-8236-6543-8F2E3CE181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9997" y="3258816"/>
            <a:ext cx="10080000" cy="48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buNone/>
              <a:defRPr sz="2933" b="0" i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189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2pPr>
            <a:lvl3pPr marL="914377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3pPr>
            <a:lvl4pPr marL="1371566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4pPr>
            <a:lvl5pPr marL="1828754" indent="0">
              <a:buNone/>
              <a:defRPr b="1" i="0">
                <a:solidFill>
                  <a:schemeClr val="bg1"/>
                </a:solidFill>
                <a:latin typeface="Gilroy SemiBold" pitchFamily="2" charset="77"/>
              </a:defRPr>
            </a:lvl5pPr>
          </a:lstStyle>
          <a:p>
            <a:pPr lvl="0"/>
            <a:r>
              <a:rPr lang="en-GB"/>
              <a:t>Sub-title: Open Sans, regular 22pt, left align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E080E68-A791-76B1-A463-84BDAC0E1758}"/>
              </a:ext>
            </a:extLst>
          </p:cNvPr>
          <p:cNvSpPr txBox="1">
            <a:spLocks/>
          </p:cNvSpPr>
          <p:nvPr userDrawn="1"/>
        </p:nvSpPr>
        <p:spPr>
          <a:xfrm>
            <a:off x="1056003" y="4771228"/>
            <a:ext cx="10079995" cy="51662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858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500" b="1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en-US" sz="2933" b="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F1B9CAC-A7DD-232E-33DF-B380FDD3E7BF}"/>
              </a:ext>
            </a:extLst>
          </p:cNvPr>
          <p:cNvSpPr txBox="1">
            <a:spLocks/>
          </p:cNvSpPr>
          <p:nvPr userDrawn="1"/>
        </p:nvSpPr>
        <p:spPr>
          <a:xfrm>
            <a:off x="1308337" y="5626113"/>
            <a:ext cx="10079995" cy="47073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858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500" b="1" i="0" kern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en-US" sz="2933" b="0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A9DCADE-A3E9-8FCB-C7C7-61FC408D67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60000" y="2125127"/>
            <a:ext cx="10079995" cy="113877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85000"/>
              </a:lnSpc>
              <a:defRPr sz="3600"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/>
              <a:t>DIVIDER: OPEN SANS, BOLD, 36pt, </a:t>
            </a:r>
            <a:br>
              <a:rPr lang="en-US" dirty="0"/>
            </a:br>
            <a:r>
              <a:rPr lang="en-US" dirty="0"/>
              <a:t>LEFT ALIGN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0D891228-B135-EEA3-56CD-5CA1C59468E8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59999" y="3278900"/>
            <a:ext cx="10079995" cy="369332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GB" dirty="0"/>
              <a:t>Sub-title: Open Sans, regular, 24pt, left align</a:t>
            </a:r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E1A40D5A-F3B2-CED5-03FC-F844913C897E}"/>
              </a:ext>
            </a:extLst>
          </p:cNvPr>
          <p:cNvSpPr txBox="1">
            <a:spLocks/>
          </p:cNvSpPr>
          <p:nvPr userDrawn="1"/>
        </p:nvSpPr>
        <p:spPr>
          <a:xfrm>
            <a:off x="345572" y="6518548"/>
            <a:ext cx="720517" cy="17708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lnSpc>
                <a:spcPct val="110000"/>
              </a:lnSpc>
              <a:defRPr sz="1300" kern="120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5E97092-FB62-2940-BF72-90FEE759286B}" type="slidenum">
              <a:rPr lang="en-US" sz="8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l"/>
              <a:t>‹#›</a:t>
            </a:fld>
            <a:endParaRPr lang="en-US" sz="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86B952C1-EBEF-9959-9C57-C30B0C614DB8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663747" y="6518548"/>
            <a:ext cx="4876800" cy="177080"/>
          </a:xfrm>
          <a:prstGeom prst="rect">
            <a:avLst/>
          </a:prstGeom>
        </p:spPr>
        <p:txBody>
          <a:bodyPr vert="horz" lIns="0" tIns="0" r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900" b="0" spc="0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SG" dirty="0"/>
              <a:t>(Security / Sensitivity)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88538304"/>
      </p:ext>
    </p:extLst>
  </p:cSld>
  <p:clrMapOvr>
    <a:masterClrMapping/>
  </p:clrMapOvr>
</p:sldLayout>
</file>

<file path=ppt/slideMasters/_rels/slideMaster1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8.xml" />
  <Relationship Id="rId3" Type="http://schemas.openxmlformats.org/officeDocument/2006/relationships/slideLayout" Target="../slideLayouts/slideLayout3.xml" />
  <Relationship Id="rId7" Type="http://schemas.openxmlformats.org/officeDocument/2006/relationships/slideLayout" Target="../slideLayouts/slideLayout7.xml" />
  <Relationship Id="rId12" Type="http://schemas.openxmlformats.org/officeDocument/2006/relationships/theme" Target="../theme/theme1.xml" />
  <Relationship Id="rId2" Type="http://schemas.openxmlformats.org/officeDocument/2006/relationships/slideLayout" Target="../slideLayouts/slideLayout2.xml" />
  <Relationship Id="rId1" Type="http://schemas.openxmlformats.org/officeDocument/2006/relationships/slideLayout" Target="../slideLayouts/slideLayout1.xml" />
  <Relationship Id="rId6" Type="http://schemas.openxmlformats.org/officeDocument/2006/relationships/slideLayout" Target="../slideLayouts/slideLayout6.xml" />
  <Relationship Id="rId11" Type="http://schemas.openxmlformats.org/officeDocument/2006/relationships/slideLayout" Target="../slideLayouts/slideLayout11.xml" />
  <Relationship Id="rId5" Type="http://schemas.openxmlformats.org/officeDocument/2006/relationships/slideLayout" Target="../slideLayouts/slideLayout5.xml" />
  <Relationship Id="rId10" Type="http://schemas.openxmlformats.org/officeDocument/2006/relationships/slideLayout" Target="../slideLayouts/slideLayout10.xml" />
  <Relationship Id="rId4" Type="http://schemas.openxmlformats.org/officeDocument/2006/relationships/slideLayout" Target="../slideLayouts/slideLayout4.xml" />
  <Relationship Id="rId9" Type="http://schemas.openxmlformats.org/officeDocument/2006/relationships/slideLayout" Target="../slideLayouts/slideLayout9.xml" 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619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94" r:id="rId3"/>
    <p:sldLayoutId id="2147483695" r:id="rId4"/>
    <p:sldLayoutId id="2147483669" r:id="rId5"/>
    <p:sldLayoutId id="2147483672" r:id="rId6"/>
    <p:sldLayoutId id="2147483697" r:id="rId7"/>
    <p:sldLayoutId id="2147483698" r:id="rId8"/>
    <p:sldLayoutId id="2147483696" r:id="rId9"/>
    <p:sldLayoutId id="2147483693" r:id="rId10"/>
    <p:sldLayoutId id="214748368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667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5.xml" />
</Relationships>
</file>

<file path=ppt/slides/_rels/slide2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6.xml" />
</Relationships>
</file>

<file path=ppt/slides/_rels/slide3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6.xml" />
</Relationships>
</file>

<file path=ppt/slides/_rels/slide4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6.xml" />
</Relationships>
</file>

<file path=ppt/slides/_rels/slide5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6.xml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BB8EC-5703-2233-0789-CEF58AB73D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9999" y="394298"/>
            <a:ext cx="10708126" cy="1778949"/>
          </a:xfrm>
        </p:spPr>
        <p:txBody>
          <a:bodyPr/>
          <a:lstStyle/>
          <a:p>
            <a:r>
              <a:rPr lang="en-US" sz="4000" u="sng" dirty="0">
                <a:latin typeface="Arial"/>
                <a:ea typeface="Open Sans"/>
                <a:cs typeface="Arial"/>
              </a:rPr>
              <a:t>PEC26 Grant Call </a:t>
            </a:r>
            <a:br>
              <a:rPr lang="en-US" sz="4000" u="sng" dirty="0">
                <a:latin typeface="Arial"/>
                <a:ea typeface="Open Sans"/>
                <a:cs typeface="Arial"/>
              </a:rPr>
            </a:br>
            <a:r>
              <a:rPr lang="en-US" sz="4000" u="sng" dirty="0">
                <a:latin typeface="Arial"/>
                <a:ea typeface="Open Sans"/>
                <a:cs typeface="Arial"/>
              </a:rPr>
              <a:t>Letter of Intent (</a:t>
            </a:r>
            <a:r>
              <a:rPr lang="en-US" sz="4000" u="sng" err="1">
                <a:latin typeface="Arial"/>
                <a:ea typeface="Open Sans"/>
                <a:cs typeface="Arial"/>
              </a:rPr>
              <a:t>Powerpoint</a:t>
            </a:r>
            <a:r>
              <a:rPr lang="en-US" sz="4000" u="sng">
                <a:latin typeface="Arial"/>
                <a:ea typeface="Open Sans"/>
                <a:cs typeface="Arial"/>
              </a:rPr>
              <a:t> Template)</a:t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INSTRUCTIONS TO LEAD PRINCIPAL INVESTIGATORS</a:t>
            </a:r>
            <a:endParaRPr lang="en-SG" sz="3200" dirty="0">
              <a:solidFill>
                <a:schemeClr val="tx1"/>
              </a:solidFill>
              <a:latin typeface="Arial"/>
              <a:ea typeface="Open Sans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06EF7B-BE23-7700-2B4D-B383C115888D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959999" y="2361325"/>
            <a:ext cx="10079995" cy="2499980"/>
          </a:xfrm>
        </p:spPr>
        <p:txBody>
          <a:bodyPr vert="horz" wrap="square" lIns="0" tIns="0" rIns="0" bIns="0" rtlCol="0" anchor="t">
            <a:spAutoFit/>
          </a:bodyPr>
          <a:lstStyle/>
          <a:p>
            <a:pPr marL="171450" indent="-171450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All Letters of Intent (“LOIs”) must be </a:t>
            </a:r>
            <a:r>
              <a:rPr lang="en-US" sz="1800" b="1" dirty="0" err="1">
                <a:solidFill>
                  <a:schemeClr val="tx1"/>
                </a:solidFill>
                <a:latin typeface="Arial"/>
                <a:ea typeface="Open Sans"/>
                <a:cs typeface="Arial"/>
              </a:rPr>
              <a:t>summarised</a:t>
            </a:r>
            <a:r>
              <a:rPr lang="en-US" sz="1800" dirty="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 in the following slides.</a:t>
            </a:r>
          </a:p>
          <a:p>
            <a:pPr marL="171450" indent="-171450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You must state the </a:t>
            </a:r>
            <a:r>
              <a:rPr lang="en-US" sz="1800" b="1" dirty="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key value proposition</a:t>
            </a:r>
            <a:r>
              <a:rPr lang="en-US" sz="1800" dirty="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 of your research in the following slides. DO NOT </a:t>
            </a:r>
            <a:r>
              <a:rPr lang="en-US" sz="180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repeat information that is in your LOI Template.</a:t>
            </a:r>
          </a:p>
          <a:p>
            <a:pPr marL="171450" indent="-171450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SG" sz="1800" dirty="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Excluding this instruction slide, please limit your submission as </a:t>
            </a:r>
            <a:r>
              <a:rPr lang="en-SG" sz="1800" dirty="0" err="1">
                <a:solidFill>
                  <a:schemeClr val="tx1"/>
                </a:solidFill>
                <a:latin typeface="Arial"/>
                <a:ea typeface="Open Sans"/>
                <a:cs typeface="Arial"/>
              </a:rPr>
              <a:t>follows:o</a:t>
            </a:r>
            <a:endParaRPr lang="en-SG" sz="1800">
              <a:solidFill>
                <a:schemeClr val="tx1"/>
              </a:solidFill>
              <a:latin typeface="Arial"/>
              <a:ea typeface="Open Sans"/>
              <a:cs typeface="Arial"/>
            </a:endParaRPr>
          </a:p>
          <a:p>
            <a:pPr marL="704850" lvl="1" indent="-342900">
              <a:lnSpc>
                <a:spcPct val="114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SG" sz="1800" b="1">
                <a:latin typeface="Arial"/>
                <a:ea typeface="Open Sans"/>
                <a:cs typeface="Arial"/>
              </a:rPr>
              <a:t>Tiers 1 and 2: five (5) slides</a:t>
            </a:r>
          </a:p>
          <a:p>
            <a:pPr marL="704850" lvl="1" indent="-342900">
              <a:lnSpc>
                <a:spcPct val="114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SG" sz="1800" b="1" dirty="0">
                <a:latin typeface="Arial" panose="020B0604020202020204" pitchFamily="34" charset="0"/>
                <a:cs typeface="Arial" panose="020B0604020202020204" pitchFamily="34" charset="0"/>
              </a:rPr>
              <a:t>Tier 3: eight (8) slides</a:t>
            </a:r>
            <a:endParaRPr lang="en-SG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261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11F5A-963A-F523-978A-30BDFA255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F12A98-BCE4-6A7B-8F05-FA94F40EB605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r>
              <a:rPr lang="en-US" dirty="0"/>
              <a:t>PEC26 Grant Call</a:t>
            </a:r>
            <a:endParaRPr lang="en-SG" dirty="0"/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A78B7DBB-D7AE-124D-66C0-DB103EDD4F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202642"/>
              </p:ext>
            </p:extLst>
          </p:nvPr>
        </p:nvGraphicFramePr>
        <p:xfrm>
          <a:off x="628332" y="1598300"/>
          <a:ext cx="10384512" cy="4582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1814">
                  <a:extLst>
                    <a:ext uri="{9D8B030D-6E8A-4147-A177-3AD203B41FA5}">
                      <a16:colId xmlns:a16="http://schemas.microsoft.com/office/drawing/2014/main" val="658098195"/>
                    </a:ext>
                  </a:extLst>
                </a:gridCol>
                <a:gridCol w="7822698">
                  <a:extLst>
                    <a:ext uri="{9D8B030D-6E8A-4147-A177-3AD203B41FA5}">
                      <a16:colId xmlns:a16="http://schemas.microsoft.com/office/drawing/2014/main" val="681978842"/>
                    </a:ext>
                  </a:extLst>
                </a:gridCol>
              </a:tblGrid>
              <a:tr h="59784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 of Research Proposal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0103595"/>
                  </a:ext>
                </a:extLst>
              </a:tr>
              <a:tr h="46827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Research Theme(s)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1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(Delete accordingly)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This LOI proposal covers the following themes: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Caregiver relationships, interactions and communication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Caregiver well-being, capacity and caregiving contexts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Multi-caregiver configurations, alignment and stability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Caregiver-led play and holistic development</a:t>
                      </a:r>
                      <a:endParaRPr lang="en-US" sz="14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8995227"/>
                  </a:ext>
                </a:extLst>
              </a:tr>
              <a:tr h="46827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Cross-cutting Approaches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400" b="0" i="1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Delete accordingly)</a:t>
                      </a:r>
                      <a:endParaRPr lang="en-US" sz="1400" b="1" i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</a:t>
                      </a:r>
                      <a:r>
                        <a:rPr lang="en-US" sz="14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Focus on modifiable caregiving and environmental mechanisms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</a:t>
                      </a:r>
                      <a:r>
                        <a:rPr lang="en-US" sz="14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Generate Singapore-relevant evidence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</a:t>
                      </a:r>
                      <a:r>
                        <a:rPr lang="en-US" sz="1400" b="0" u="non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Prioritise</a:t>
                      </a:r>
                      <a:r>
                        <a:rPr lang="en-US" sz="14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 causal understanding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</a:t>
                      </a:r>
                      <a:r>
                        <a:rPr lang="en-US" sz="1400" b="0" u="non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Emphasise</a:t>
                      </a:r>
                      <a:r>
                        <a:rPr lang="en-US" sz="14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/>
                      </a:r>
                      <a:r>
                        <a:rPr lang="en-US" sz="1400" b="0" u="non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behavioural</a:t>
                      </a:r>
                      <a:r>
                        <a:rPr lang="en-US" sz="14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, relational and developmental mechanisms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8084048"/>
                  </a:ext>
                </a:extLst>
              </a:tr>
              <a:tr h="46827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Grant Tier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1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(Delete accordingly)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</a:t>
                      </a:r>
                      <a:r>
                        <a:rPr lang="en-US" sz="14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Tier 1 (up to S$500,000; up to 3 years)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</a:t>
                      </a:r>
                      <a:r>
                        <a:rPr lang="en-US" sz="1400" b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Tier 2 (up to S$2,000,000; up to 3 years)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☐ </a:t>
                      </a:r>
                      <a:r>
                        <a:rPr lang="en-US" sz="1400" b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Tier 3 (up to S$5,000,000; up to 4 years)</a:t>
                      </a:r>
                      <a:endParaRPr lang="en-US" sz="14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012219"/>
                  </a:ext>
                </a:extLst>
              </a:tr>
              <a:tr h="46827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Lead Principal Investigator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781029"/>
                  </a:ext>
                </a:extLst>
              </a:tr>
              <a:tr h="46827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Host Institution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796524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D677F740-8CA7-466B-3C28-EF9BE93BBA65}"/>
              </a:ext>
            </a:extLst>
          </p:cNvPr>
          <p:cNvSpPr txBox="1">
            <a:spLocks/>
          </p:cNvSpPr>
          <p:nvPr/>
        </p:nvSpPr>
        <p:spPr>
          <a:xfrm>
            <a:off x="540001" y="1144295"/>
            <a:ext cx="3313869" cy="37487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1500" b="1" kern="1200" baseline="0">
                <a:solidFill>
                  <a:srgbClr val="003087"/>
                </a:solidFill>
                <a:latin typeface="Open Sans"/>
                <a:ea typeface="+mj-ea"/>
                <a:cs typeface="Open Sans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</a:t>
            </a:r>
            <a:r>
              <a:rPr lang="en-SG" sz="1800" dirty="0" err="1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roposal</a:t>
            </a:r>
            <a:r>
              <a:rPr lang="en-SG" sz="1800" dirty="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Details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D31D28-AF9A-4215-6442-97F08FAABAE2}"/>
              </a:ext>
            </a:extLst>
          </p:cNvPr>
          <p:cNvSpPr txBox="1"/>
          <p:nvPr/>
        </p:nvSpPr>
        <p:spPr>
          <a:xfrm>
            <a:off x="4909077" y="6604084"/>
            <a:ext cx="26092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OFFICIAL (OPEN) / NON-SENSITIVE</a:t>
            </a:r>
            <a:endParaRPr lang="en-SG" sz="105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89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041BB-16E7-89D9-8016-CD4B6EEA4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>
            <a:extLst>
              <a:ext uri="{FF2B5EF4-FFF2-40B4-BE49-F238E27FC236}">
                <a16:creationId xmlns:a16="http://schemas.microsoft.com/office/drawing/2014/main" id="{CB3BF901-BCE7-5A7E-412C-37ADE326BD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5482108"/>
              </p:ext>
            </p:extLst>
          </p:nvPr>
        </p:nvGraphicFramePr>
        <p:xfrm>
          <a:off x="628332" y="247952"/>
          <a:ext cx="10384512" cy="6203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7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68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7606"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 Objectives, Rationale and Deliverables</a:t>
                      </a:r>
                      <a:endParaRPr lang="en-GB" sz="1200" b="1" baseline="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brief background on the research proposal, including the current problem(s)/ challenge(s) that the proposed research intends to address</a:t>
                      </a:r>
                      <a:endParaRPr lang="en-SG" sz="12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Project objectives</a:t>
                      </a:r>
                      <a:endParaRPr lang="en-SG" sz="12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Summary of outcome and deliverables </a:t>
                      </a:r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(e.g. mechanistic insights, validated tools or measures, caregiver interventions, implementation strategies, policy-relevant evidence, or scalable solutions to strengthen caregiving and improve maternal and childhood outcomes).</a:t>
                      </a:r>
                      <a:endParaRPr lang="en-SG" sz="12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6042">
                <a:tc>
                  <a:txBody>
                    <a:bodyPr/>
                    <a:lstStyle/>
                    <a:p>
                      <a:r>
                        <a:rPr lang="en-GB" sz="1200" b="1" baseline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 Methodology</a:t>
                      </a:r>
                      <a:endParaRPr lang="en-GB" sz="1200" b="1" baseline="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lvl="0" indent="-185738"/>
                      <a:r>
                        <a:rPr lang="en-SG" sz="120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Provide a brief outline of study design, methodology and plans, including: </a:t>
                      </a:r>
                    </a:p>
                    <a:p>
                      <a:pPr marL="355600" lvl="0" indent="-185738"/>
                      <a:r>
                        <a:rPr lang="en-SG" sz="1200" i="1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SG" sz="120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	Key scientific and/or technical approaches to be undertaken.</a:t>
                      </a:r>
                    </a:p>
                    <a:p>
                      <a:pPr marL="355600" lvl="0" indent="-185738"/>
                      <a:r>
                        <a:rPr lang="en-SG" sz="120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ii.	Major challenges anticipated and proposed risk mitigation strategies.</a:t>
                      </a:r>
                    </a:p>
                    <a:p>
                      <a:pPr marL="185738" lvl="0" indent="-185738"/>
                      <a:r>
                        <a:rPr lang="en-SG" sz="120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Where relevant, briefly describe the study populations, datasets, access to study sites and/or implementation settings, recruitment strategy, intervention components, or digital or data-driven elements incorporated into the study design.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B79B2BB-3445-344D-77CE-1EEFCC09AA2C}"/>
              </a:ext>
            </a:extLst>
          </p:cNvPr>
          <p:cNvSpPr txBox="1"/>
          <p:nvPr/>
        </p:nvSpPr>
        <p:spPr>
          <a:xfrm>
            <a:off x="4909077" y="6604084"/>
            <a:ext cx="26092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OFFICIAL (OPEN) / NON-SENSITIVE</a:t>
            </a:r>
            <a:endParaRPr lang="en-SG" sz="105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693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F57A8-DEE8-01DC-6982-4DDC5B042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B8A7538-6807-F367-3051-9DC184D6E55E}"/>
              </a:ext>
            </a:extLst>
          </p:cNvPr>
          <p:cNvSpPr txBox="1"/>
          <p:nvPr/>
        </p:nvSpPr>
        <p:spPr>
          <a:xfrm>
            <a:off x="4909077" y="6604084"/>
            <a:ext cx="26092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OFFICIAL (OPEN) / NON-SENSITIVE</a:t>
            </a:r>
            <a:endParaRPr lang="en-SG" sz="105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A995E369-FA34-1FEF-87F8-19B47A37B3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446405"/>
              </p:ext>
            </p:extLst>
          </p:nvPr>
        </p:nvGraphicFramePr>
        <p:xfrm>
          <a:off x="628332" y="247952"/>
          <a:ext cx="10384512" cy="6203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7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68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7606"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Scientific Positioning and Collaboration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lvl="0" indent="-185738">
                        <a:buFont typeface="Arial" panose="020B0604020202020204" pitchFamily="34" charset="0"/>
                        <a:buNone/>
                      </a:pPr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Provide an assessment of the current local and international research landscape (e.g. other groups performing related/similar research) relevant to the proposed research.</a:t>
                      </a:r>
                    </a:p>
                    <a:p>
                      <a:pPr marL="185738" lvl="0" indent="-185738">
                        <a:buFont typeface="Arial" panose="020B0604020202020204" pitchFamily="34" charset="0"/>
                        <a:buNone/>
                      </a:pPr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Explain how the proposed research will complement, build upon or differentiate itself from existing research, programmes or initiatives, and how it will strengthen Singapore's research capabilities and/or translational ecosystem in this area.</a:t>
                      </a:r>
                    </a:p>
                    <a:p>
                      <a:pPr marL="185738" lvl="0" indent="-185738">
                        <a:buFont typeface="Arial" panose="020B0604020202020204" pitchFamily="34" charset="0"/>
                        <a:buNone/>
                      </a:pPr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Describe the expertise, capabilities and research collaborations that position the team to successfully deliver the proposed research.</a:t>
                      </a:r>
                    </a:p>
                    <a:p>
                      <a:pPr marL="185738" lvl="0" indent="-185738">
                        <a:buFont typeface="Arial" panose="020B0604020202020204" pitchFamily="34" charset="0"/>
                        <a:buNone/>
                      </a:pPr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Where relevant, describe existing or planned research collaborations and partnerships with public agencies, healthcare institutions, community organisations and/or industry that will strengthen the proposed research and facilitate translation.</a:t>
                      </a:r>
                    </a:p>
                    <a:p>
                      <a:pPr marL="185738" lvl="0" indent="-185738">
                        <a:buFont typeface="Arial" panose="020B0604020202020204" pitchFamily="34" charset="0"/>
                        <a:buNone/>
                      </a:pPr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For collaborative proposals, briefly describe how the roles of the different key investigators, work packages and/or collaborating partners contribute to the overall project objectives.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604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Translational Pathway and Potential Impact</a:t>
                      </a:r>
                      <a:endParaRPr lang="en-SG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lvl="0" indent="-185738"/>
                      <a:r>
                        <a:rPr lang="en-SG" sz="120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Describe how the proposed research is expected to advance knowledge and/or generate innovative and scalable solutions to improve maternal, prenatal and childhood outcomes.</a:t>
                      </a:r>
                    </a:p>
                    <a:p>
                      <a:pPr marL="185738" lvl="0" indent="-185738"/>
                      <a:r>
                        <a:rPr lang="en-SG" sz="120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Where appropriate, describe the pathway by which the proposed research could inform future practice, programmes or policy.</a:t>
                      </a:r>
                    </a:p>
                    <a:p>
                      <a:pPr marL="185738" lvl="0" indent="-185738"/>
                      <a:r>
                        <a:rPr lang="en-SG" sz="120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•	Where relevant, describe the key milestones or evidence required to support implementation, adoption, scale-up and/or sustainability of the proposed solution.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809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8B1CF-AEB9-C06C-B643-BC1242751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A587C07-69B1-E642-D556-AABBF59D24C1}"/>
              </a:ext>
            </a:extLst>
          </p:cNvPr>
          <p:cNvSpPr txBox="1"/>
          <p:nvPr/>
        </p:nvSpPr>
        <p:spPr>
          <a:xfrm>
            <a:off x="4909077" y="6604084"/>
            <a:ext cx="26092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OFFICIAL (OPEN) / NON-SENSITIVE</a:t>
            </a:r>
            <a:endParaRPr lang="en-SG" sz="105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0C2DD042-9897-F332-2763-BE58C945C0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3520485"/>
              </p:ext>
            </p:extLst>
          </p:nvPr>
        </p:nvGraphicFramePr>
        <p:xfrm>
          <a:off x="628332" y="247952"/>
          <a:ext cx="10384512" cy="274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7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974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1000">
                <a:tc>
                  <a:txBody>
                    <a:bodyPr/>
                    <a:lstStyle/>
                    <a:p>
                      <a:pPr lvl="0"/>
                      <a:r>
                        <a:rPr lang="en-SG" sz="12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Stakeholder Engagement and Value Creation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Describe:</a:t>
                      </a:r>
                    </a:p>
                    <a:p>
                      <a:pPr marL="185738" lvl="0" indent="-185738"/>
                      <a:r>
                        <a:rPr lang="en-SG" sz="1200" b="0" i="1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	Key stakeholders, intended end-users and beneficiaries of the proposed research.</a:t>
                      </a:r>
                    </a:p>
                    <a:p>
                      <a:pPr marL="185738" lvl="0" indent="-185738"/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ii.	Where relevant, existing or planned engagement with implementation partners (e.g. public agencies, healthcare institutions, community organisations, industry) and/or other stakeholders. </a:t>
                      </a:r>
                    </a:p>
                    <a:p>
                      <a:pPr marL="185738" lvl="0" indent="-185738"/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iii.	Where relevant, plans for stakeholder co-design throughout the research development, implementation and/or evaluation of the proposed research. </a:t>
                      </a:r>
                    </a:p>
                    <a:p>
                      <a:pPr marL="185738" lvl="0" indent="-185738"/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iv.	Anticipated value creation, including products, services, interventions, policy or practice impact arising from the proposed research. </a:t>
                      </a:r>
                    </a:p>
                    <a:p>
                      <a:pPr marL="185738" lvl="0" indent="-185738"/>
                      <a:r>
                        <a:rPr lang="en-SG" sz="1200" b="0" i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v.	Expected health, societal and/or economic benefits (e.g. reduced caregiver burden, improved caregiver well-being, productivity gains, cost savings, workforce participation, capability development).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911587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*STA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087"/>
      </a:accent1>
      <a:accent2>
        <a:srgbClr val="DA291C"/>
      </a:accent2>
      <a:accent3>
        <a:srgbClr val="FF6720"/>
      </a:accent3>
      <a:accent4>
        <a:srgbClr val="5C068C"/>
      </a:accent4>
      <a:accent5>
        <a:srgbClr val="003087"/>
      </a:accent5>
      <a:accent6>
        <a:srgbClr val="003087"/>
      </a:accent6>
      <a:hlink>
        <a:srgbClr val="003087"/>
      </a:hlink>
      <a:folHlink>
        <a:srgbClr val="003087"/>
      </a:folHlink>
    </a:clrScheme>
    <a:fontScheme name="Custom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TAR Masterbrand Powerpoint Templates 29Nov (Final).potx" id="{A6BBE83C-AFAC-4F11-AB36-9A0277A9A414}" vid="{06D17106-83B3-4D90-BC54-7B3F33A591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1.xml" />
</Relationships>
</file>

<file path=customXml/_rels/item2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2.xml" />
</Relationships>
</file>

<file path=customXml/_rels/item3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3.xml" />
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142b1ef-7ef6-475f-b87d-5c8e2f4f8685">
      <Terms xmlns="http://schemas.microsoft.com/office/infopath/2007/PartnerControls"/>
    </lcf76f155ced4ddcb4097134ff3c332f>
    <TaxCatchAll xmlns="4c092efb-bded-49bc-afbe-447f4083feb8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3C08E65A587D40BA6F9F5C15E82C26" ma:contentTypeVersion="20" ma:contentTypeDescription="Create a new document." ma:contentTypeScope="" ma:versionID="81bead54eb9f3fe40fa394fceb63cd3f">
  <xsd:schema xmlns:xsd="http://www.w3.org/2001/XMLSchema" xmlns:xs="http://www.w3.org/2001/XMLSchema" xmlns:p="http://schemas.microsoft.com/office/2006/metadata/properties" xmlns:ns1="http://schemas.microsoft.com/sharepoint/v3" xmlns:ns2="e142b1ef-7ef6-475f-b87d-5c8e2f4f8685" xmlns:ns3="4c092efb-bded-49bc-afbe-447f4083feb8" targetNamespace="http://schemas.microsoft.com/office/2006/metadata/properties" ma:root="true" ma:fieldsID="11911af93f131e7f8b801b5e474d49c7" ns1:_="" ns2:_="" ns3:_="">
    <xsd:import namespace="http://schemas.microsoft.com/sharepoint/v3"/>
    <xsd:import namespace="e142b1ef-7ef6-475f-b87d-5c8e2f4f8685"/>
    <xsd:import namespace="4c092efb-bded-49bc-afbe-447f4083fe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42b1ef-7ef6-475f-b87d-5c8e2f4f86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1ff4019-fa99-4329-98e7-f3e88d10e8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092efb-bded-49bc-afbe-447f4083feb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c416de0-a79f-4156-9cec-d973151ac0b8}" ma:internalName="TaxCatchAll" ma:showField="CatchAllData" ma:web="4c092efb-bded-49bc-afbe-447f4083feb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12161CC-5D17-4E45-A2B7-42C72F751807}">
  <ds:schemaRefs>
    <ds:schemaRef ds:uri="e142b1ef-7ef6-475f-b87d-5c8e2f4f8685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4c092efb-bded-49bc-afbe-447f4083feb8"/>
    <ds:schemaRef ds:uri="http://purl.org/dc/elements/1.1/"/>
    <ds:schemaRef ds:uri="http://schemas.openxmlformats.org/package/2006/metadata/core-propertie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8020EB5C-4565-4450-A5DB-C74C21ED48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B37252-B4D2-463D-B9E3-7DAAC2FAD9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142b1ef-7ef6-475f-b87d-5c8e2f4f8685"/>
    <ds:schemaRef ds:uri="4c092efb-bded-49bc-afbe-447f4083fe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ASTAR Masterbrand Powerpoint Templates 29Nov (Final)_reduced</Template>
  <TotalTime>1526</TotalTime>
  <Words>804</Words>
  <Application>Microsoft Office PowerPoint</Application>
  <PresentationFormat>Widescreen</PresentationFormat>
  <Paragraphs>62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Gilroy SemiBold</vt:lpstr>
      <vt:lpstr>Open Sans 1</vt:lpstr>
      <vt:lpstr>Open Sans 2</vt:lpstr>
      <vt:lpstr>Aptos</vt:lpstr>
      <vt:lpstr>Arial</vt:lpstr>
      <vt:lpstr>Courier New</vt:lpstr>
      <vt:lpstr>Open Sans</vt:lpstr>
      <vt:lpstr>1_Office Theme</vt:lpstr>
      <vt:lpstr>PEC26 Grant Call  Letter of Intent (Powerpoint Template)  INSTRUCTIONS TO LEAD PRINCIPAL INVESTIGATORS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Dorothy Cheong</dc:creator>
  <cp:lastModifiedBy>Shane Yeo</cp:lastModifiedBy>
  <cp:revision>13</cp:revision>
  <dcterms:created xsi:type="dcterms:W3CDTF">2025-10-23T03:21:49Z</dcterms:created>
  <dcterms:modified xsi:type="dcterms:W3CDTF">2026-07-27T06:32:19Z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0x010100513C08E65A587D40BA6F9F5C15E82C26</vt:lpwstr>
  </property>
  <property fmtid="{D5CDD505-2E9C-101B-9397-08002B2CF9AE}" pid="3" name="MediaServiceImageTags">
    <vt:lpwstr/>
  </property>
</Properties>
</file>